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329" r:id="rId4"/>
    <p:sldId id="258" r:id="rId5"/>
    <p:sldId id="262" r:id="rId6"/>
    <p:sldId id="259" r:id="rId7"/>
    <p:sldId id="260" r:id="rId8"/>
    <p:sldId id="324" r:id="rId9"/>
    <p:sldId id="325" r:id="rId10"/>
    <p:sldId id="308" r:id="rId11"/>
    <p:sldId id="264" r:id="rId12"/>
    <p:sldId id="310" r:id="rId13"/>
    <p:sldId id="309" r:id="rId14"/>
    <p:sldId id="316" r:id="rId15"/>
    <p:sldId id="318" r:id="rId16"/>
    <p:sldId id="319" r:id="rId17"/>
    <p:sldId id="322" r:id="rId18"/>
    <p:sldId id="321" r:id="rId19"/>
    <p:sldId id="326" r:id="rId20"/>
    <p:sldId id="327" r:id="rId21"/>
    <p:sldId id="330" r:id="rId22"/>
    <p:sldId id="307" r:id="rId23"/>
    <p:sldId id="295" r:id="rId24"/>
    <p:sldId id="296" r:id="rId25"/>
    <p:sldId id="29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3" autoAdjust="0"/>
    <p:restoredTop sz="94660"/>
  </p:normalViewPr>
  <p:slideViewPr>
    <p:cSldViewPr snapToGrid="0">
      <p:cViewPr varScale="1">
        <p:scale>
          <a:sx n="76" d="100"/>
          <a:sy n="76" d="100"/>
        </p:scale>
        <p:origin x="70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53467F-669C-47A2-9E14-4718F2746933}" type="datetimeFigureOut">
              <a:rPr lang="en-GB" smtClean="0"/>
              <a:t>18/09/2023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321C75-4F4D-42CC-9C7A-0B016600F655}" type="slidenum">
              <a:rPr lang="en-GB" smtClean="0"/>
              <a:t>‹#›</a:t>
            </a:fld>
            <a:endParaRPr lang="en-GB"/>
          </a:p>
        </p:txBody>
      </p:sp>
    </p:spTree>
    <p:extLst>
      <p:ext uri="{BB962C8B-B14F-4D97-AF65-F5344CB8AC3E}">
        <p14:creationId xmlns:p14="http://schemas.microsoft.com/office/powerpoint/2010/main" val="2894692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31F58-88A0-46EA-8287-F44E63327C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FD2A2E9-158B-4713-B5EA-5869482453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B00F23-22AC-4805-841C-8F557DF49C72}"/>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5" name="Footer Placeholder 4">
            <a:extLst>
              <a:ext uri="{FF2B5EF4-FFF2-40B4-BE49-F238E27FC236}">
                <a16:creationId xmlns:a16="http://schemas.microsoft.com/office/drawing/2014/main" id="{D224CB8C-17C6-480A-BCD8-116093A877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6C5215-8C04-41D3-85B9-4068B0266C1A}"/>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4152092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B964F-44E5-4994-8591-B1924FCECDC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87A747A-9614-4453-83DB-7EE1FE31E7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2FA78-943D-4ACF-8F6D-F104BBD8BA69}"/>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5" name="Footer Placeholder 4">
            <a:extLst>
              <a:ext uri="{FF2B5EF4-FFF2-40B4-BE49-F238E27FC236}">
                <a16:creationId xmlns:a16="http://schemas.microsoft.com/office/drawing/2014/main" id="{439799B0-CFEE-4226-99A0-3E75D0E2CB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4F4518-2BD5-44D2-B8E2-AAF26E5D537E}"/>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294467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33FF88-9017-4C39-98DB-63CFA3F44D1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C212012-ED85-4575-870A-085C353D75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649F41-6F35-4C01-A1D3-AE9CAA95D2A0}"/>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5" name="Footer Placeholder 4">
            <a:extLst>
              <a:ext uri="{FF2B5EF4-FFF2-40B4-BE49-F238E27FC236}">
                <a16:creationId xmlns:a16="http://schemas.microsoft.com/office/drawing/2014/main" id="{C234F772-8102-4206-8EDB-BCD0DA6CD0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809311-18D5-4E44-81CB-610B10CDED04}"/>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1287024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11C84-FCC7-4C03-A99E-BA9727B348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C5362D6-D342-4770-AABF-16C58F248A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60C829-E9AF-4D9E-BDBA-26257EE49B65}"/>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5" name="Footer Placeholder 4">
            <a:extLst>
              <a:ext uri="{FF2B5EF4-FFF2-40B4-BE49-F238E27FC236}">
                <a16:creationId xmlns:a16="http://schemas.microsoft.com/office/drawing/2014/main" id="{023B0B26-CDEE-4FD4-826D-4B318C73CB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19D957-9E09-4042-89F6-1F44013D2002}"/>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2937038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F6073-7416-4EBF-8E97-6B0B1B83AB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5527A3-1790-4E54-AC97-020770495E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F2720A-19B2-4B7F-A492-B77A814F67B9}"/>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5" name="Footer Placeholder 4">
            <a:extLst>
              <a:ext uri="{FF2B5EF4-FFF2-40B4-BE49-F238E27FC236}">
                <a16:creationId xmlns:a16="http://schemas.microsoft.com/office/drawing/2014/main" id="{75AA94DF-9266-47F7-9083-445D05165A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FF090A-B09A-42BF-8E9C-2BA6C2550008}"/>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4055122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4713D-2107-4FDC-8C12-895FD2C0167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D35125-4CB8-461A-BCC1-D5D59DB996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B6B0186-2669-435D-9A74-EEB80BC6E9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7AEFB08-D0DD-4868-AA9F-B042FCD14051}"/>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6" name="Footer Placeholder 5">
            <a:extLst>
              <a:ext uri="{FF2B5EF4-FFF2-40B4-BE49-F238E27FC236}">
                <a16:creationId xmlns:a16="http://schemas.microsoft.com/office/drawing/2014/main" id="{7DE2CF76-93E2-483F-BB92-F00854E759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C934C8-1C32-49BD-B6DB-CB1D0DF61DCE}"/>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374888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6F93A-E095-460E-9954-DC33AA5800A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2E159E-65A6-4AE2-856C-B8B1116998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E4DEF6-2F46-49F8-8030-7858658649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678546-AB5D-4104-92B2-6F1D605899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D0107E-D506-4479-8D8E-43796DF1BA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202578-F39D-438A-9B64-6FA40D02D8AD}"/>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8" name="Footer Placeholder 7">
            <a:extLst>
              <a:ext uri="{FF2B5EF4-FFF2-40B4-BE49-F238E27FC236}">
                <a16:creationId xmlns:a16="http://schemas.microsoft.com/office/drawing/2014/main" id="{B4613979-F037-4172-B4DF-955D85441D9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B5E189D-3CB5-4C1A-978F-3239E56BA578}"/>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2444188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6AAEA-A450-47E6-A569-EBC9913F4BA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3CD2CEF-9105-4FC5-81D7-54BC4590B9C7}"/>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4" name="Footer Placeholder 3">
            <a:extLst>
              <a:ext uri="{FF2B5EF4-FFF2-40B4-BE49-F238E27FC236}">
                <a16:creationId xmlns:a16="http://schemas.microsoft.com/office/drawing/2014/main" id="{13817579-9728-4B8F-96CD-1956C4B1FB0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C7646EA-D899-486D-8BBE-EB9E54A2C210}"/>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3627221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DEA02-302F-4372-B893-1DA680FCA483}"/>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3" name="Footer Placeholder 2">
            <a:extLst>
              <a:ext uri="{FF2B5EF4-FFF2-40B4-BE49-F238E27FC236}">
                <a16:creationId xmlns:a16="http://schemas.microsoft.com/office/drawing/2014/main" id="{1B15CC81-4E1C-4A62-9EC8-E5D8509D6B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F9FE7C1-E590-486E-AD2F-2C80962B58E1}"/>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255173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0D5A-07F4-4EB6-8834-409F026477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5A2DC7A-7BCF-4B59-A8D0-3889A6FE95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745069E-491A-4BD7-937F-EAC90A710F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5C753B-3080-4CBC-B67B-B1952317EC38}"/>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6" name="Footer Placeholder 5">
            <a:extLst>
              <a:ext uri="{FF2B5EF4-FFF2-40B4-BE49-F238E27FC236}">
                <a16:creationId xmlns:a16="http://schemas.microsoft.com/office/drawing/2014/main" id="{6696D0CA-021E-45CA-A6D9-24553E45E6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9A72CA-96D3-4811-9C63-93338E865A70}"/>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3444177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726C6-6EAB-4CC4-AD3E-0C961CC5DB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7DDFC1F-0DCD-4AAF-B82F-750CB87E57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26B6643-2693-4C9E-8BD6-F9D1CE52CE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600D0B-C45E-4D8A-B9B3-841507B4D67E}"/>
              </a:ext>
            </a:extLst>
          </p:cNvPr>
          <p:cNvSpPr>
            <a:spLocks noGrp="1"/>
          </p:cNvSpPr>
          <p:nvPr>
            <p:ph type="dt" sz="half" idx="10"/>
          </p:nvPr>
        </p:nvSpPr>
        <p:spPr/>
        <p:txBody>
          <a:bodyPr/>
          <a:lstStyle/>
          <a:p>
            <a:fld id="{D428C43B-8861-47E9-BB52-A360AACF16A0}" type="datetimeFigureOut">
              <a:rPr lang="en-GB" smtClean="0"/>
              <a:t>18/09/2023</a:t>
            </a:fld>
            <a:endParaRPr lang="en-GB"/>
          </a:p>
        </p:txBody>
      </p:sp>
      <p:sp>
        <p:nvSpPr>
          <p:cNvPr id="6" name="Footer Placeholder 5">
            <a:extLst>
              <a:ext uri="{FF2B5EF4-FFF2-40B4-BE49-F238E27FC236}">
                <a16:creationId xmlns:a16="http://schemas.microsoft.com/office/drawing/2014/main" id="{FA575E27-5703-42C8-A330-7E31CEA40B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F5E51F-E7DC-4E20-8F79-0FE416234A87}"/>
              </a:ext>
            </a:extLst>
          </p:cNvPr>
          <p:cNvSpPr>
            <a:spLocks noGrp="1"/>
          </p:cNvSpPr>
          <p:nvPr>
            <p:ph type="sldNum" sz="quarter" idx="12"/>
          </p:nvPr>
        </p:nvSpPr>
        <p:spPr/>
        <p:txBody>
          <a:bodyPr/>
          <a:lstStyle/>
          <a:p>
            <a:fld id="{E1EC04E2-C171-4C75-8B57-5343386C17AE}" type="slidenum">
              <a:rPr lang="en-GB" smtClean="0"/>
              <a:t>‹#›</a:t>
            </a:fld>
            <a:endParaRPr lang="en-GB"/>
          </a:p>
        </p:txBody>
      </p:sp>
    </p:spTree>
    <p:extLst>
      <p:ext uri="{BB962C8B-B14F-4D97-AF65-F5344CB8AC3E}">
        <p14:creationId xmlns:p14="http://schemas.microsoft.com/office/powerpoint/2010/main" val="1044596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9933"/>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D909BC-7D08-4752-A020-7A8A81BAD1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E279198-0AE8-4509-9751-0F1999ACDE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12DCC9-7DC5-4B44-9C07-FA260931C5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28C43B-8861-47E9-BB52-A360AACF16A0}" type="datetimeFigureOut">
              <a:rPr lang="en-GB" smtClean="0"/>
              <a:t>18/09/2023</a:t>
            </a:fld>
            <a:endParaRPr lang="en-GB"/>
          </a:p>
        </p:txBody>
      </p:sp>
      <p:sp>
        <p:nvSpPr>
          <p:cNvPr id="5" name="Footer Placeholder 4">
            <a:extLst>
              <a:ext uri="{FF2B5EF4-FFF2-40B4-BE49-F238E27FC236}">
                <a16:creationId xmlns:a16="http://schemas.microsoft.com/office/drawing/2014/main" id="{5632AD6A-3A75-48EB-9632-BBAADB6E87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02CEAC5-81F8-44D6-9171-70AA438972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EC04E2-C171-4C75-8B57-5343386C17AE}" type="slidenum">
              <a:rPr lang="en-GB" smtClean="0"/>
              <a:t>‹#›</a:t>
            </a:fld>
            <a:endParaRPr lang="en-GB"/>
          </a:p>
        </p:txBody>
      </p:sp>
    </p:spTree>
    <p:extLst>
      <p:ext uri="{BB962C8B-B14F-4D97-AF65-F5344CB8AC3E}">
        <p14:creationId xmlns:p14="http://schemas.microsoft.com/office/powerpoint/2010/main" val="1278389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eg"/><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1.xml"/><Relationship Id="rId5" Type="http://schemas.openxmlformats.org/officeDocument/2006/relationships/image" Target="../media/image52.jpeg"/><Relationship Id="rId4" Type="http://schemas.openxmlformats.org/officeDocument/2006/relationships/image" Target="../media/image51.jp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hyperlink" Target="http://www.carrongrange.falkirk.sch.uk/" TargetMode="External"/><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mailto:Janine.proudlock@falkirk.gov.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D6F24-556F-4DBD-9117-CEB7E32ABF20}"/>
              </a:ext>
            </a:extLst>
          </p:cNvPr>
          <p:cNvSpPr>
            <a:spLocks noGrp="1"/>
          </p:cNvSpPr>
          <p:nvPr>
            <p:ph type="ctrTitle"/>
          </p:nvPr>
        </p:nvSpPr>
        <p:spPr>
          <a:xfrm>
            <a:off x="508717" y="1222701"/>
            <a:ext cx="5215199" cy="996683"/>
          </a:xfrm>
        </p:spPr>
        <p:txBody>
          <a:bodyPr>
            <a:normAutofit fontScale="90000"/>
          </a:bodyPr>
          <a:lstStyle/>
          <a:p>
            <a:r>
              <a:rPr lang="en-GB" sz="6600" dirty="0">
                <a:latin typeface="+mn-lt"/>
              </a:rPr>
              <a:t>Carrongrange High School </a:t>
            </a:r>
          </a:p>
        </p:txBody>
      </p:sp>
      <p:sp>
        <p:nvSpPr>
          <p:cNvPr id="3" name="Subtitle 2">
            <a:extLst>
              <a:ext uri="{FF2B5EF4-FFF2-40B4-BE49-F238E27FC236}">
                <a16:creationId xmlns:a16="http://schemas.microsoft.com/office/drawing/2014/main" id="{79EE1EC4-504C-4A2B-8BD8-06A7C8ED703C}"/>
              </a:ext>
            </a:extLst>
          </p:cNvPr>
          <p:cNvSpPr>
            <a:spLocks noGrp="1"/>
          </p:cNvSpPr>
          <p:nvPr>
            <p:ph type="subTitle" idx="1"/>
          </p:nvPr>
        </p:nvSpPr>
        <p:spPr>
          <a:xfrm>
            <a:off x="-1371600" y="2249580"/>
            <a:ext cx="9144000" cy="586957"/>
          </a:xfrm>
        </p:spPr>
        <p:txBody>
          <a:bodyPr>
            <a:normAutofit/>
          </a:bodyPr>
          <a:lstStyle/>
          <a:p>
            <a:r>
              <a:rPr lang="en-GB" sz="3200" dirty="0"/>
              <a:t>Summer Edition Newsletter 2023 </a:t>
            </a:r>
          </a:p>
        </p:txBody>
      </p:sp>
      <p:pic>
        <p:nvPicPr>
          <p:cNvPr id="4" name="Picture 3">
            <a:extLst>
              <a:ext uri="{FF2B5EF4-FFF2-40B4-BE49-F238E27FC236}">
                <a16:creationId xmlns:a16="http://schemas.microsoft.com/office/drawing/2014/main" id="{8B5E8245-88CA-4610-959B-CFDE82DE5DE2}"/>
              </a:ext>
            </a:extLst>
          </p:cNvPr>
          <p:cNvPicPr/>
          <p:nvPr/>
        </p:nvPicPr>
        <p:blipFill rotWithShape="1">
          <a:blip r:embed="rId2">
            <a:extLst>
              <a:ext uri="{28A0092B-C50C-407E-A947-70E740481C1C}">
                <a14:useLocalDpi xmlns:a14="http://schemas.microsoft.com/office/drawing/2010/main" val="0"/>
              </a:ext>
            </a:extLst>
          </a:blip>
          <a:srcRect t="18605" b="13953"/>
          <a:stretch/>
        </p:blipFill>
        <p:spPr bwMode="auto">
          <a:xfrm>
            <a:off x="0" y="5861317"/>
            <a:ext cx="6232634" cy="996683"/>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348AF76C-8322-4BC6-AF7B-BDE0238A8557}"/>
              </a:ext>
            </a:extLst>
          </p:cNvPr>
          <p:cNvPicPr/>
          <p:nvPr/>
        </p:nvPicPr>
        <p:blipFill rotWithShape="1">
          <a:blip r:embed="rId2">
            <a:extLst>
              <a:ext uri="{28A0092B-C50C-407E-A947-70E740481C1C}">
                <a14:useLocalDpi xmlns:a14="http://schemas.microsoft.com/office/drawing/2010/main" val="0"/>
              </a:ext>
            </a:extLst>
          </a:blip>
          <a:srcRect t="18605" b="13953"/>
          <a:stretch/>
        </p:blipFill>
        <p:spPr bwMode="auto">
          <a:xfrm>
            <a:off x="5959366" y="5861316"/>
            <a:ext cx="6232634" cy="996683"/>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FFAECD49-4A73-4FDF-9BF6-FE1CA61391D4}"/>
              </a:ext>
            </a:extLst>
          </p:cNvPr>
          <p:cNvPicPr>
            <a:picLocks noChangeAspect="1"/>
          </p:cNvPicPr>
          <p:nvPr/>
        </p:nvPicPr>
        <p:blipFill>
          <a:blip r:embed="rId3"/>
          <a:stretch>
            <a:fillRect/>
          </a:stretch>
        </p:blipFill>
        <p:spPr>
          <a:xfrm>
            <a:off x="6096000" y="0"/>
            <a:ext cx="6101390" cy="5029200"/>
          </a:xfrm>
          <a:prstGeom prst="rect">
            <a:avLst/>
          </a:prstGeom>
        </p:spPr>
      </p:pic>
      <p:pic>
        <p:nvPicPr>
          <p:cNvPr id="1030" name="Picture 6" descr="See the source image">
            <a:extLst>
              <a:ext uri="{FF2B5EF4-FFF2-40B4-BE49-F238E27FC236}">
                <a16:creationId xmlns:a16="http://schemas.microsoft.com/office/drawing/2014/main" id="{734678FE-FCF3-496D-91C5-BA20AD5802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758" y="2659148"/>
            <a:ext cx="4317283" cy="30580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ee the source image">
            <a:extLst>
              <a:ext uri="{FF2B5EF4-FFF2-40B4-BE49-F238E27FC236}">
                <a16:creationId xmlns:a16="http://schemas.microsoft.com/office/drawing/2014/main" id="{7B1A386C-7A1F-4A2B-9218-DD6F1CDE5C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13190" y="2659148"/>
            <a:ext cx="1460686" cy="1458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664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986DBF-F852-40D2-ADE3-9278E5E273E2}"/>
              </a:ext>
            </a:extLst>
          </p:cNvPr>
          <p:cNvSpPr/>
          <p:nvPr/>
        </p:nvSpPr>
        <p:spPr>
          <a:xfrm>
            <a:off x="95014" y="318032"/>
            <a:ext cx="4639056" cy="5821680"/>
          </a:xfrm>
          <a:prstGeom prst="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5DD266-E5D0-4195-B9D4-0DE8DA45430C}"/>
              </a:ext>
            </a:extLst>
          </p:cNvPr>
          <p:cNvSpPr/>
          <p:nvPr/>
        </p:nvSpPr>
        <p:spPr>
          <a:xfrm>
            <a:off x="0" y="6432974"/>
            <a:ext cx="12192000" cy="4250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24" name="Picture 4" descr="See the source image">
            <a:extLst>
              <a:ext uri="{FF2B5EF4-FFF2-40B4-BE49-F238E27FC236}">
                <a16:creationId xmlns:a16="http://schemas.microsoft.com/office/drawing/2014/main" id="{7CA3C53E-C5A5-4862-89A4-F7DD6BF79AF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3977" y="182775"/>
            <a:ext cx="1920875" cy="196592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DB4E1E0-41EE-4624-A924-34FACE3EFB75}"/>
              </a:ext>
            </a:extLst>
          </p:cNvPr>
          <p:cNvSpPr/>
          <p:nvPr/>
        </p:nvSpPr>
        <p:spPr>
          <a:xfrm>
            <a:off x="184921" y="519408"/>
            <a:ext cx="4276748" cy="646331"/>
          </a:xfrm>
          <a:prstGeom prst="rect">
            <a:avLst/>
          </a:prstGeom>
          <a:noFill/>
        </p:spPr>
        <p:txBody>
          <a:bodyPr wrap="none" lIns="91440" tIns="45720" rIns="91440" bIns="45720">
            <a:spAutoFit/>
          </a:bodyPr>
          <a:lstStyle/>
          <a:p>
            <a:pPr algn="ctr"/>
            <a:r>
              <a:rPr lang="en-US"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Green Hub Art Attack</a:t>
            </a:r>
          </a:p>
        </p:txBody>
      </p:sp>
      <p:pic>
        <p:nvPicPr>
          <p:cNvPr id="11" name="Picture 10">
            <a:extLst>
              <a:ext uri="{FF2B5EF4-FFF2-40B4-BE49-F238E27FC236}">
                <a16:creationId xmlns:a16="http://schemas.microsoft.com/office/drawing/2014/main" id="{EB8A897E-34C8-47E2-BA9A-CCEB91976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4645" y="1977583"/>
            <a:ext cx="4467047" cy="3350285"/>
          </a:xfrm>
          <a:prstGeom prst="rect">
            <a:avLst/>
          </a:prstGeom>
        </p:spPr>
      </p:pic>
      <p:pic>
        <p:nvPicPr>
          <p:cNvPr id="15" name="Picture 14">
            <a:extLst>
              <a:ext uri="{FF2B5EF4-FFF2-40B4-BE49-F238E27FC236}">
                <a16:creationId xmlns:a16="http://schemas.microsoft.com/office/drawing/2014/main" id="{83439DF6-54B8-4D07-A991-0B117F8BE1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381326" y="1387828"/>
            <a:ext cx="5438798" cy="4079099"/>
          </a:xfrm>
          <a:prstGeom prst="rect">
            <a:avLst/>
          </a:prstGeom>
        </p:spPr>
      </p:pic>
      <p:sp>
        <p:nvSpPr>
          <p:cNvPr id="3" name="TextBox 2">
            <a:extLst>
              <a:ext uri="{FF2B5EF4-FFF2-40B4-BE49-F238E27FC236}">
                <a16:creationId xmlns:a16="http://schemas.microsoft.com/office/drawing/2014/main" id="{27DC0BF2-11D3-4601-AA78-9F09E90CD283}"/>
              </a:ext>
            </a:extLst>
          </p:cNvPr>
          <p:cNvSpPr txBox="1"/>
          <p:nvPr/>
        </p:nvSpPr>
        <p:spPr>
          <a:xfrm>
            <a:off x="5232081" y="2148703"/>
            <a:ext cx="1613045" cy="3416320"/>
          </a:xfrm>
          <a:prstGeom prst="rect">
            <a:avLst/>
          </a:prstGeom>
          <a:solidFill>
            <a:schemeClr val="accent2"/>
          </a:solidFill>
        </p:spPr>
        <p:txBody>
          <a:bodyPr wrap="square" rtlCol="0">
            <a:spAutoFit/>
          </a:bodyPr>
          <a:lstStyle/>
          <a:p>
            <a:r>
              <a:rPr lang="en-GB" sz="2400" dirty="0"/>
              <a:t>The Green Hub were very busy creating a fantastic display for our assembly hall. </a:t>
            </a:r>
          </a:p>
        </p:txBody>
      </p:sp>
    </p:spTree>
    <p:extLst>
      <p:ext uri="{BB962C8B-B14F-4D97-AF65-F5344CB8AC3E}">
        <p14:creationId xmlns:p14="http://schemas.microsoft.com/office/powerpoint/2010/main" val="1163100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195A93-05B7-47C4-846B-7727E8879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614" y="209411"/>
            <a:ext cx="5004312" cy="3753234"/>
          </a:xfrm>
          <a:prstGeom prst="rect">
            <a:avLst/>
          </a:prstGeom>
        </p:spPr>
      </p:pic>
      <p:pic>
        <p:nvPicPr>
          <p:cNvPr id="5" name="Picture 4">
            <a:extLst>
              <a:ext uri="{FF2B5EF4-FFF2-40B4-BE49-F238E27FC236}">
                <a16:creationId xmlns:a16="http://schemas.microsoft.com/office/drawing/2014/main" id="{2458D119-B3FD-4A67-AF23-2022AFFC8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64" y="4234512"/>
            <a:ext cx="3218769" cy="2414077"/>
          </a:xfrm>
          <a:prstGeom prst="rect">
            <a:avLst/>
          </a:prstGeom>
        </p:spPr>
      </p:pic>
      <p:pic>
        <p:nvPicPr>
          <p:cNvPr id="10" name="Picture 9">
            <a:extLst>
              <a:ext uri="{FF2B5EF4-FFF2-40B4-BE49-F238E27FC236}">
                <a16:creationId xmlns:a16="http://schemas.microsoft.com/office/drawing/2014/main" id="{9E6EB8BD-3E96-41D5-BC7E-D18F291E0C6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6814" y="2402237"/>
            <a:ext cx="4882722" cy="4258192"/>
          </a:xfrm>
          <a:prstGeom prst="rect">
            <a:avLst/>
          </a:prstGeom>
          <a:noFill/>
          <a:ln>
            <a:noFill/>
          </a:ln>
        </p:spPr>
      </p:pic>
      <p:sp>
        <p:nvSpPr>
          <p:cNvPr id="7" name="TextBox 6">
            <a:extLst>
              <a:ext uri="{FF2B5EF4-FFF2-40B4-BE49-F238E27FC236}">
                <a16:creationId xmlns:a16="http://schemas.microsoft.com/office/drawing/2014/main" id="{20CA9889-4D3F-47AA-B69C-9B22254D0AB5}"/>
              </a:ext>
            </a:extLst>
          </p:cNvPr>
          <p:cNvSpPr txBox="1"/>
          <p:nvPr/>
        </p:nvSpPr>
        <p:spPr>
          <a:xfrm>
            <a:off x="5350303" y="246268"/>
            <a:ext cx="6780460" cy="1938992"/>
          </a:xfrm>
          <a:prstGeom prst="rect">
            <a:avLst/>
          </a:prstGeom>
          <a:noFill/>
        </p:spPr>
        <p:txBody>
          <a:bodyPr wrap="square" rtlCol="0">
            <a:spAutoFit/>
          </a:bodyPr>
          <a:lstStyle/>
          <a:p>
            <a:pPr algn="ctr"/>
            <a:r>
              <a:rPr lang="en-GB" sz="2400" b="1" dirty="0">
                <a:solidFill>
                  <a:srgbClr val="0070C0"/>
                </a:solidFill>
              </a:rPr>
              <a:t>Carrongrange Theatre School Show. </a:t>
            </a:r>
          </a:p>
          <a:p>
            <a:pPr algn="ctr"/>
            <a:r>
              <a:rPr lang="en-GB" sz="2400" dirty="0">
                <a:solidFill>
                  <a:srgbClr val="0070C0"/>
                </a:solidFill>
              </a:rPr>
              <a:t>We are so proud of our talented and committed young people, and of the staff supporting them, in making the show a sell out and a fantastic evening of entertainment!</a:t>
            </a:r>
          </a:p>
        </p:txBody>
      </p:sp>
    </p:spTree>
    <p:extLst>
      <p:ext uri="{BB962C8B-B14F-4D97-AF65-F5344CB8AC3E}">
        <p14:creationId xmlns:p14="http://schemas.microsoft.com/office/powerpoint/2010/main" val="2134524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993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48E8C-0222-4CFF-BDCB-361A978D1E69}"/>
              </a:ext>
            </a:extLst>
          </p:cNvPr>
          <p:cNvSpPr>
            <a:spLocks noGrp="1"/>
          </p:cNvSpPr>
          <p:nvPr>
            <p:ph type="title"/>
          </p:nvPr>
        </p:nvSpPr>
        <p:spPr>
          <a:xfrm>
            <a:off x="1022887" y="269645"/>
            <a:ext cx="10321871" cy="822783"/>
          </a:xfrm>
        </p:spPr>
        <p:txBody>
          <a:bodyPr/>
          <a:lstStyle/>
          <a:p>
            <a:pPr algn="ctr"/>
            <a:r>
              <a:rPr lang="en-GB" dirty="0">
                <a:solidFill>
                  <a:schemeClr val="accent6">
                    <a:lumMod val="50000"/>
                  </a:schemeClr>
                </a:solidFill>
                <a:latin typeface="+mn-lt"/>
              </a:rPr>
              <a:t>Summer Camping Fun @ Spoke n Boot Farm</a:t>
            </a:r>
          </a:p>
        </p:txBody>
      </p:sp>
      <p:pic>
        <p:nvPicPr>
          <p:cNvPr id="13" name="Content Placeholder 12" descr="cid:17EB9A75-319D-42D7-8552-299B7092CB34">
            <a:extLst>
              <a:ext uri="{FF2B5EF4-FFF2-40B4-BE49-F238E27FC236}">
                <a16:creationId xmlns:a16="http://schemas.microsoft.com/office/drawing/2014/main" id="{85F55A6C-CC01-4DCC-B505-9541074DE233}"/>
              </a:ext>
            </a:extLst>
          </p:cNvPr>
          <p:cNvPicPr>
            <a:picLocks noGrp="1"/>
          </p:cNvPicPr>
          <p:nvPr>
            <p:ph idx="1"/>
          </p:nvPr>
        </p:nvPicPr>
        <p:blipFill>
          <a:blip r:embed="rId2"/>
          <a:srcRect/>
          <a:stretch>
            <a:fillRect/>
          </a:stretch>
        </p:blipFill>
        <p:spPr>
          <a:xfrm>
            <a:off x="382748" y="1076258"/>
            <a:ext cx="3266902" cy="2448098"/>
          </a:xfrm>
          <a:prstGeom prst="rect">
            <a:avLst/>
          </a:prstGeom>
          <a:noFill/>
          <a:ln w="38103">
            <a:solidFill>
              <a:srgbClr val="000000"/>
            </a:solidFill>
            <a:prstDash val="solid"/>
          </a:ln>
          <a:effectLst>
            <a:outerShdw dist="38096" dir="2700000" algn="tl">
              <a:srgbClr val="000000"/>
            </a:outerShdw>
          </a:effectLst>
        </p:spPr>
      </p:pic>
      <p:pic>
        <p:nvPicPr>
          <p:cNvPr id="15" name="Picture 14" descr="cid:561C8FDE-0746-4FE2-B7B5-9172FE3F3F2F">
            <a:extLst>
              <a:ext uri="{FF2B5EF4-FFF2-40B4-BE49-F238E27FC236}">
                <a16:creationId xmlns:a16="http://schemas.microsoft.com/office/drawing/2014/main" id="{2620F880-76C2-49F9-92AE-432A543BAD35}"/>
              </a:ext>
            </a:extLst>
          </p:cNvPr>
          <p:cNvPicPr/>
          <p:nvPr/>
        </p:nvPicPr>
        <p:blipFill>
          <a:blip r:embed="rId3"/>
          <a:srcRect/>
          <a:stretch>
            <a:fillRect/>
          </a:stretch>
        </p:blipFill>
        <p:spPr>
          <a:xfrm>
            <a:off x="4620171" y="3769237"/>
            <a:ext cx="2606136" cy="3086881"/>
          </a:xfrm>
          <a:prstGeom prst="rect">
            <a:avLst/>
          </a:prstGeom>
          <a:noFill/>
          <a:ln w="38103">
            <a:solidFill>
              <a:srgbClr val="000000"/>
            </a:solidFill>
            <a:prstDash val="solid"/>
          </a:ln>
          <a:effectLst>
            <a:outerShdw dist="38096" dir="2700000" algn="tl">
              <a:srgbClr val="000000"/>
            </a:outerShdw>
          </a:effectLst>
        </p:spPr>
      </p:pic>
      <p:pic>
        <p:nvPicPr>
          <p:cNvPr id="16" name="Picture 15">
            <a:extLst>
              <a:ext uri="{FF2B5EF4-FFF2-40B4-BE49-F238E27FC236}">
                <a16:creationId xmlns:a16="http://schemas.microsoft.com/office/drawing/2014/main" id="{76CC5849-61C9-4F82-88C8-40DCE9EF66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619" y="3769238"/>
            <a:ext cx="2315161" cy="3086881"/>
          </a:xfrm>
          <a:prstGeom prst="rect">
            <a:avLst/>
          </a:prstGeom>
        </p:spPr>
      </p:pic>
      <p:pic>
        <p:nvPicPr>
          <p:cNvPr id="18" name="Picture 17">
            <a:extLst>
              <a:ext uri="{FF2B5EF4-FFF2-40B4-BE49-F238E27FC236}">
                <a16:creationId xmlns:a16="http://schemas.microsoft.com/office/drawing/2014/main" id="{B8D0F04B-9D4D-4065-8991-BCBB02CA0D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5477" y="1261671"/>
            <a:ext cx="3995012" cy="5326684"/>
          </a:xfrm>
          <a:prstGeom prst="rect">
            <a:avLst/>
          </a:prstGeom>
        </p:spPr>
      </p:pic>
      <p:pic>
        <p:nvPicPr>
          <p:cNvPr id="20" name="Picture 19">
            <a:extLst>
              <a:ext uri="{FF2B5EF4-FFF2-40B4-BE49-F238E27FC236}">
                <a16:creationId xmlns:a16="http://schemas.microsoft.com/office/drawing/2014/main" id="{26EF7B08-F9E3-40F2-9681-AE876C9FAB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9789" y="1076258"/>
            <a:ext cx="3266901" cy="2450176"/>
          </a:xfrm>
          <a:prstGeom prst="rect">
            <a:avLst/>
          </a:prstGeom>
        </p:spPr>
      </p:pic>
    </p:spTree>
    <p:extLst>
      <p:ext uri="{BB962C8B-B14F-4D97-AF65-F5344CB8AC3E}">
        <p14:creationId xmlns:p14="http://schemas.microsoft.com/office/powerpoint/2010/main" val="2644057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6" y="111443"/>
            <a:ext cx="12053273" cy="1137397"/>
          </a:xfrm>
        </p:spPr>
        <p:txBody>
          <a:bodyPr>
            <a:noAutofit/>
          </a:bodyPr>
          <a:lstStyle/>
          <a:p>
            <a:pPr algn="ctr"/>
            <a:r>
              <a:rPr lang="en-GB" sz="2800" dirty="0">
                <a:solidFill>
                  <a:schemeClr val="accent6">
                    <a:lumMod val="50000"/>
                  </a:schemeClr>
                </a:solidFill>
                <a:latin typeface="+mn-lt"/>
              </a:rPr>
              <a:t>Pupils in BGE and Seniors had a fantastic time camping @ Spoke n Boot Farm.</a:t>
            </a:r>
            <a:br>
              <a:rPr lang="en-GB" sz="2800" dirty="0">
                <a:solidFill>
                  <a:schemeClr val="accent6">
                    <a:lumMod val="50000"/>
                  </a:schemeClr>
                </a:solidFill>
                <a:latin typeface="+mn-lt"/>
              </a:rPr>
            </a:br>
            <a:r>
              <a:rPr lang="en-GB" sz="2800" dirty="0">
                <a:solidFill>
                  <a:schemeClr val="accent6">
                    <a:lumMod val="50000"/>
                  </a:schemeClr>
                </a:solidFill>
                <a:latin typeface="+mn-lt"/>
              </a:rPr>
              <a:t> Slip n slide fun, </a:t>
            </a:r>
            <a:r>
              <a:rPr lang="en-GB" sz="2800" dirty="0" err="1">
                <a:solidFill>
                  <a:schemeClr val="accent6">
                    <a:lumMod val="50000"/>
                  </a:schemeClr>
                </a:solidFill>
                <a:latin typeface="+mn-lt"/>
              </a:rPr>
              <a:t>smores</a:t>
            </a:r>
            <a:r>
              <a:rPr lang="en-GB" sz="2800" dirty="0">
                <a:solidFill>
                  <a:schemeClr val="accent6">
                    <a:lumMod val="50000"/>
                  </a:schemeClr>
                </a:solidFill>
                <a:latin typeface="+mn-lt"/>
              </a:rPr>
              <a:t> &amp; burgers on the BBQ, fresh air, campfires &amp; and fun with friends! </a:t>
            </a:r>
          </a:p>
        </p:txBody>
      </p:sp>
      <p:pic>
        <p:nvPicPr>
          <p:cNvPr id="10" name="Picture 9">
            <a:extLst>
              <a:ext uri="{FF2B5EF4-FFF2-40B4-BE49-F238E27FC236}">
                <a16:creationId xmlns:a16="http://schemas.microsoft.com/office/drawing/2014/main" id="{637ED4BE-7FC3-4D62-BB7E-722520B767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491" y="1248839"/>
            <a:ext cx="4068074" cy="5424099"/>
          </a:xfrm>
          <a:prstGeom prst="rect">
            <a:avLst/>
          </a:prstGeom>
        </p:spPr>
      </p:pic>
      <p:pic>
        <p:nvPicPr>
          <p:cNvPr id="14" name="Picture 13">
            <a:extLst>
              <a:ext uri="{FF2B5EF4-FFF2-40B4-BE49-F238E27FC236}">
                <a16:creationId xmlns:a16="http://schemas.microsoft.com/office/drawing/2014/main" id="{24E48BA1-8584-48B5-A427-E2D97DC857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758" y="3697263"/>
            <a:ext cx="2602484" cy="2975675"/>
          </a:xfrm>
          <a:prstGeom prst="rect">
            <a:avLst/>
          </a:prstGeom>
        </p:spPr>
      </p:pic>
      <p:pic>
        <p:nvPicPr>
          <p:cNvPr id="16" name="Picture 15">
            <a:extLst>
              <a:ext uri="{FF2B5EF4-FFF2-40B4-BE49-F238E27FC236}">
                <a16:creationId xmlns:a16="http://schemas.microsoft.com/office/drawing/2014/main" id="{E3BBE233-48E0-4E3C-A01A-2D5F86D99F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0435" y="1248839"/>
            <a:ext cx="4068074" cy="5424099"/>
          </a:xfrm>
          <a:prstGeom prst="rect">
            <a:avLst/>
          </a:prstGeom>
        </p:spPr>
      </p:pic>
      <p:pic>
        <p:nvPicPr>
          <p:cNvPr id="19" name="Picture 18" descr="cid:2DFBB155-48D4-4949-A985-939201F3C52E">
            <a:extLst>
              <a:ext uri="{FF2B5EF4-FFF2-40B4-BE49-F238E27FC236}">
                <a16:creationId xmlns:a16="http://schemas.microsoft.com/office/drawing/2014/main" id="{FA87C560-A01E-486E-A137-7BD97513729B}"/>
              </a:ext>
            </a:extLst>
          </p:cNvPr>
          <p:cNvPicPr/>
          <p:nvPr/>
        </p:nvPicPr>
        <p:blipFill>
          <a:blip r:embed="rId5"/>
          <a:srcRect/>
          <a:stretch>
            <a:fillRect/>
          </a:stretch>
        </p:blipFill>
        <p:spPr>
          <a:xfrm>
            <a:off x="4667250" y="1401489"/>
            <a:ext cx="2857500" cy="2143125"/>
          </a:xfrm>
          <a:prstGeom prst="rect">
            <a:avLst/>
          </a:prstGeom>
          <a:noFill/>
          <a:ln w="38103">
            <a:solidFill>
              <a:srgbClr val="000000"/>
            </a:solidFill>
            <a:prstDash val="solid"/>
          </a:ln>
          <a:effectLst>
            <a:outerShdw dist="38096" dir="2700000" algn="tl">
              <a:srgbClr val="000000"/>
            </a:outerShdw>
          </a:effectLst>
        </p:spPr>
      </p:pic>
    </p:spTree>
    <p:extLst>
      <p:ext uri="{BB962C8B-B14F-4D97-AF65-F5344CB8AC3E}">
        <p14:creationId xmlns:p14="http://schemas.microsoft.com/office/powerpoint/2010/main" val="3305045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ee the source image">
            <a:extLst>
              <a:ext uri="{FF2B5EF4-FFF2-40B4-BE49-F238E27FC236}">
                <a16:creationId xmlns:a16="http://schemas.microsoft.com/office/drawing/2014/main" id="{1B7394B4-A1DF-49B9-904D-B4E37994F7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580" y="166662"/>
            <a:ext cx="11872420" cy="112822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57341EE-830C-4D35-929C-A35BCD37B683}"/>
              </a:ext>
            </a:extLst>
          </p:cNvPr>
          <p:cNvSpPr/>
          <p:nvPr/>
        </p:nvSpPr>
        <p:spPr>
          <a:xfrm>
            <a:off x="236518" y="557624"/>
            <a:ext cx="5859482" cy="707886"/>
          </a:xfrm>
          <a:prstGeom prst="rect">
            <a:avLst/>
          </a:prstGeom>
        </p:spPr>
        <p:txBody>
          <a:bodyPr wrap="square">
            <a:spAutoFit/>
          </a:bodyPr>
          <a:lstStyle/>
          <a:p>
            <a:r>
              <a:rPr lang="en-GB" sz="4000" dirty="0">
                <a:solidFill>
                  <a:schemeClr val="accent1">
                    <a:lumMod val="75000"/>
                  </a:schemeClr>
                </a:solidFill>
                <a:cs typeface="Calibri" panose="020F0502020204030204" pitchFamily="34" charset="0"/>
              </a:rPr>
              <a:t>Enterprise at Carrongrange  </a:t>
            </a:r>
            <a:endParaRPr lang="en-GB" sz="4000" dirty="0">
              <a:cs typeface="Calibri" panose="020F0502020204030204" pitchFamily="34" charset="0"/>
            </a:endParaRPr>
          </a:p>
        </p:txBody>
      </p:sp>
      <p:pic>
        <p:nvPicPr>
          <p:cNvPr id="1026" name="id-3B6DF727-BF70-45A7-9BC9-9F88D02DC228" descr="Image.jpeg">
            <a:extLst>
              <a:ext uri="{FF2B5EF4-FFF2-40B4-BE49-F238E27FC236}">
                <a16:creationId xmlns:a16="http://schemas.microsoft.com/office/drawing/2014/main" id="{2F43EE23-F87B-4942-BB3B-B409FCBA52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790" y="2636515"/>
            <a:ext cx="5081063" cy="38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id-F935ACB9-DE71-4B2C-8A19-F8AAFA65ED42" descr="Image.jpeg">
            <a:extLst>
              <a:ext uri="{FF2B5EF4-FFF2-40B4-BE49-F238E27FC236}">
                <a16:creationId xmlns:a16="http://schemas.microsoft.com/office/drawing/2014/main" id="{6A934CBE-7A48-4CC8-835C-E78B3A623A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9202476" y="2636515"/>
            <a:ext cx="2829734" cy="38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id-958153B7-9ECE-4222-B951-6921950DB0F1" descr="Image.jpeg">
            <a:extLst>
              <a:ext uri="{FF2B5EF4-FFF2-40B4-BE49-F238E27FC236}">
                <a16:creationId xmlns:a16="http://schemas.microsoft.com/office/drawing/2014/main" id="{10B0E020-97C3-441A-862F-4A3FDC04E8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3977" y="3220546"/>
            <a:ext cx="3535374" cy="2671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79787F7-0010-4AA9-BC21-2B5665E2EC43}"/>
              </a:ext>
            </a:extLst>
          </p:cNvPr>
          <p:cNvSpPr/>
          <p:nvPr/>
        </p:nvSpPr>
        <p:spPr>
          <a:xfrm>
            <a:off x="159790" y="1294886"/>
            <a:ext cx="11872420" cy="1200329"/>
          </a:xfrm>
          <a:prstGeom prst="rect">
            <a:avLst/>
          </a:prstGeom>
        </p:spPr>
        <p:txBody>
          <a:bodyPr wrap="square">
            <a:spAutoFit/>
          </a:bodyPr>
          <a:lstStyle/>
          <a:p>
            <a:pPr algn="ctr">
              <a:spcAft>
                <a:spcPts val="0"/>
              </a:spcAft>
            </a:pPr>
            <a:r>
              <a:rPr lang="en-GB" dirty="0">
                <a:solidFill>
                  <a:srgbClr val="000000"/>
                </a:solidFill>
                <a:latin typeface="Calibri" panose="020F0502020204030204" pitchFamily="34" charset="0"/>
                <a:ea typeface="Times New Roman" panose="02020603050405020304" pitchFamily="18" charset="0"/>
              </a:rPr>
              <a:t>“Classes 4.1 and 4.3 decided to challenge ourselves to create Enterprise Projects during the months of April and May. We divided pupils into two groups to create, design, advertise and sell products within the school. Each group developed a name for our projects, Oh My Goodies and </a:t>
            </a:r>
            <a:r>
              <a:rPr lang="en-GB" dirty="0" err="1">
                <a:solidFill>
                  <a:srgbClr val="000000"/>
                </a:solidFill>
                <a:latin typeface="Calibri" panose="020F0502020204030204" pitchFamily="34" charset="0"/>
                <a:ea typeface="Times New Roman" panose="02020603050405020304" pitchFamily="18" charset="0"/>
              </a:rPr>
              <a:t>Fruitastic</a:t>
            </a:r>
            <a:r>
              <a:rPr lang="en-GB" dirty="0">
                <a:solidFill>
                  <a:srgbClr val="000000"/>
                </a:solidFill>
                <a:latin typeface="Calibri" panose="020F0502020204030204" pitchFamily="34" charset="0"/>
                <a:ea typeface="Times New Roman" panose="02020603050405020304" pitchFamily="18" charset="0"/>
              </a:rPr>
              <a:t> both selling yummy edibles. </a:t>
            </a:r>
            <a:endParaRPr lang="en-GB" dirty="0">
              <a:latin typeface="Calibri" panose="020F0502020204030204" pitchFamily="34" charset="0"/>
              <a:ea typeface="Calibri" panose="020F0502020204030204" pitchFamily="34" charset="0"/>
            </a:endParaRPr>
          </a:p>
          <a:p>
            <a:pPr algn="ctr">
              <a:spcAft>
                <a:spcPts val="0"/>
              </a:spcAft>
            </a:pPr>
            <a:r>
              <a:rPr lang="en-GB" dirty="0">
                <a:solidFill>
                  <a:srgbClr val="000000"/>
                </a:solidFill>
                <a:latin typeface="Calibri" panose="020F0502020204030204" pitchFamily="34" charset="0"/>
                <a:ea typeface="Times New Roman" panose="02020603050405020304" pitchFamily="18" charset="0"/>
              </a:rPr>
              <a:t>We then evaluated our Enterprise projects by working out our profit from each business. We had lots of fun doing this!”</a:t>
            </a:r>
            <a:endParaRPr lang="en-GB"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4766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E921A-8FCC-407E-9654-05F3B9F4F876}"/>
              </a:ext>
            </a:extLst>
          </p:cNvPr>
          <p:cNvSpPr>
            <a:spLocks noGrp="1"/>
          </p:cNvSpPr>
          <p:nvPr>
            <p:ph type="ctrTitle"/>
          </p:nvPr>
        </p:nvSpPr>
        <p:spPr>
          <a:xfrm>
            <a:off x="137055" y="343381"/>
            <a:ext cx="5958945" cy="977419"/>
          </a:xfrm>
        </p:spPr>
        <p:txBody>
          <a:bodyPr>
            <a:normAutofit/>
          </a:bodyPr>
          <a:lstStyle/>
          <a:p>
            <a:r>
              <a:rPr lang="en-GB" dirty="0">
                <a:latin typeface="+mn-lt"/>
              </a:rPr>
              <a:t>The Learning Lab </a:t>
            </a:r>
          </a:p>
        </p:txBody>
      </p:sp>
      <p:pic>
        <p:nvPicPr>
          <p:cNvPr id="5" name="Picture 4">
            <a:extLst>
              <a:ext uri="{FF2B5EF4-FFF2-40B4-BE49-F238E27FC236}">
                <a16:creationId xmlns:a16="http://schemas.microsoft.com/office/drawing/2014/main" id="{9F8DF60C-0489-4716-87CC-56EF80FC5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606646"/>
            <a:ext cx="5210629" cy="3907973"/>
          </a:xfrm>
          <a:prstGeom prst="rect">
            <a:avLst/>
          </a:prstGeom>
        </p:spPr>
      </p:pic>
      <p:pic>
        <p:nvPicPr>
          <p:cNvPr id="7" name="Picture 6">
            <a:extLst>
              <a:ext uri="{FF2B5EF4-FFF2-40B4-BE49-F238E27FC236}">
                <a16:creationId xmlns:a16="http://schemas.microsoft.com/office/drawing/2014/main" id="{805A5ED3-0E3F-45AF-8B33-C8C13B3C6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084" y="3429000"/>
            <a:ext cx="3725334" cy="2794001"/>
          </a:xfrm>
          <a:prstGeom prst="rect">
            <a:avLst/>
          </a:prstGeom>
        </p:spPr>
      </p:pic>
      <p:sp>
        <p:nvSpPr>
          <p:cNvPr id="8" name="Rectangle 7">
            <a:extLst>
              <a:ext uri="{FF2B5EF4-FFF2-40B4-BE49-F238E27FC236}">
                <a16:creationId xmlns:a16="http://schemas.microsoft.com/office/drawing/2014/main" id="{6D0BA9C0-8B14-458A-A78F-402DF25DABCD}"/>
              </a:ext>
            </a:extLst>
          </p:cNvPr>
          <p:cNvSpPr/>
          <p:nvPr/>
        </p:nvSpPr>
        <p:spPr>
          <a:xfrm>
            <a:off x="354768" y="1640115"/>
            <a:ext cx="5958945" cy="2246769"/>
          </a:xfrm>
          <a:prstGeom prst="rect">
            <a:avLst/>
          </a:prstGeom>
        </p:spPr>
        <p:txBody>
          <a:bodyPr wrap="square">
            <a:spAutoFit/>
          </a:bodyPr>
          <a:lstStyle/>
          <a:p>
            <a:pPr>
              <a:spcAft>
                <a:spcPts val="0"/>
              </a:spcAft>
            </a:pPr>
            <a:endParaRPr lang="en-GB" sz="2000" dirty="0">
              <a:latin typeface="Calibri" panose="020F0502020204030204" pitchFamily="34" charset="0"/>
              <a:ea typeface="Calibri" panose="020F0502020204030204" pitchFamily="34" charset="0"/>
            </a:endParaRPr>
          </a:p>
          <a:p>
            <a:pPr>
              <a:spcAft>
                <a:spcPts val="0"/>
              </a:spcAft>
            </a:pPr>
            <a:r>
              <a:rPr lang="en-GB" sz="2000" dirty="0">
                <a:latin typeface="Calibri" panose="020F0502020204030204" pitchFamily="34" charset="0"/>
                <a:ea typeface="Calibri" panose="020F0502020204030204" pitchFamily="34" charset="0"/>
              </a:rPr>
              <a:t>A group of S5 pupils visited the Falkirk campus of Forth Valley College in April to take part in a project designed to let them experience real world applications of science.</a:t>
            </a:r>
          </a:p>
          <a:p>
            <a:pPr>
              <a:spcAft>
                <a:spcPts val="0"/>
              </a:spcAft>
            </a:pPr>
            <a:r>
              <a:rPr lang="en-GB" sz="2000" dirty="0">
                <a:latin typeface="Calibri" panose="020F0502020204030204" pitchFamily="34" charset="0"/>
                <a:ea typeface="Calibri" panose="020F0502020204030204" pitchFamily="34" charset="0"/>
              </a:rPr>
              <a:t> </a:t>
            </a:r>
          </a:p>
          <a:p>
            <a:pPr>
              <a:spcAft>
                <a:spcPts val="0"/>
              </a:spcAft>
            </a:pPr>
            <a:r>
              <a:rPr lang="en-GB" sz="2000" i="1" dirty="0">
                <a:solidFill>
                  <a:srgbClr val="C00000"/>
                </a:solidFill>
                <a:latin typeface="Bookman Old Style" panose="02050604050505020204" pitchFamily="18" charset="0"/>
                <a:ea typeface="Calibri" panose="020F0502020204030204" pitchFamily="34" charset="0"/>
              </a:rPr>
              <a:t> </a:t>
            </a:r>
            <a:endParaRPr lang="en-GB" sz="2000" dirty="0">
              <a:latin typeface="Calibri" panose="020F0502020204030204" pitchFamily="34" charset="0"/>
              <a:ea typeface="Calibri" panose="020F0502020204030204" pitchFamily="34" charset="0"/>
            </a:endParaRPr>
          </a:p>
        </p:txBody>
      </p:sp>
      <p:pic>
        <p:nvPicPr>
          <p:cNvPr id="2050" name="Picture 2" descr="Science games - Our Lady Immaculate Catholic Primary School">
            <a:extLst>
              <a:ext uri="{FF2B5EF4-FFF2-40B4-BE49-F238E27FC236}">
                <a16:creationId xmlns:a16="http://schemas.microsoft.com/office/drawing/2014/main" id="{6E5155F3-8AAC-4BC4-8FD3-BAFC77578F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2558" y="161358"/>
            <a:ext cx="2324100" cy="197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553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225D4-08AB-4442-891D-9AF059FA0051}"/>
              </a:ext>
            </a:extLst>
          </p:cNvPr>
          <p:cNvSpPr>
            <a:spLocks noGrp="1"/>
          </p:cNvSpPr>
          <p:nvPr>
            <p:ph type="ctrTitle"/>
          </p:nvPr>
        </p:nvSpPr>
        <p:spPr>
          <a:xfrm>
            <a:off x="0" y="-191940"/>
            <a:ext cx="5820229" cy="1643369"/>
          </a:xfrm>
        </p:spPr>
        <p:txBody>
          <a:bodyPr>
            <a:normAutofit/>
          </a:bodyPr>
          <a:lstStyle/>
          <a:p>
            <a:r>
              <a:rPr lang="en-GB" dirty="0">
                <a:latin typeface="+mn-lt"/>
              </a:rPr>
              <a:t>The Learning lab </a:t>
            </a:r>
          </a:p>
        </p:txBody>
      </p:sp>
      <p:pic>
        <p:nvPicPr>
          <p:cNvPr id="5" name="Picture 4">
            <a:extLst>
              <a:ext uri="{FF2B5EF4-FFF2-40B4-BE49-F238E27FC236}">
                <a16:creationId xmlns:a16="http://schemas.microsoft.com/office/drawing/2014/main" id="{BFF817FF-D79F-4031-A7BC-ECEABE084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30" y="2282371"/>
            <a:ext cx="5626705" cy="4220029"/>
          </a:xfrm>
          <a:prstGeom prst="rect">
            <a:avLst/>
          </a:prstGeom>
        </p:spPr>
      </p:pic>
      <p:pic>
        <p:nvPicPr>
          <p:cNvPr id="7" name="Picture 6">
            <a:extLst>
              <a:ext uri="{FF2B5EF4-FFF2-40B4-BE49-F238E27FC236}">
                <a16:creationId xmlns:a16="http://schemas.microsoft.com/office/drawing/2014/main" id="{FC4906D2-2930-4483-B504-41E7B6DD67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8105" y="4392385"/>
            <a:ext cx="3589868" cy="2286752"/>
          </a:xfrm>
          <a:prstGeom prst="rect">
            <a:avLst/>
          </a:prstGeom>
        </p:spPr>
      </p:pic>
      <p:sp>
        <p:nvSpPr>
          <p:cNvPr id="8" name="Rectangle 7">
            <a:extLst>
              <a:ext uri="{FF2B5EF4-FFF2-40B4-BE49-F238E27FC236}">
                <a16:creationId xmlns:a16="http://schemas.microsoft.com/office/drawing/2014/main" id="{06F8AD14-2E7C-4D7D-B911-2D27023DF6E9}"/>
              </a:ext>
            </a:extLst>
          </p:cNvPr>
          <p:cNvSpPr/>
          <p:nvPr/>
        </p:nvSpPr>
        <p:spPr>
          <a:xfrm>
            <a:off x="6197600" y="1930401"/>
            <a:ext cx="4209143" cy="2862322"/>
          </a:xfrm>
          <a:prstGeom prst="rect">
            <a:avLst/>
          </a:prstGeom>
        </p:spPr>
        <p:txBody>
          <a:bodyPr wrap="square">
            <a:spAutoFit/>
          </a:bodyPr>
          <a:lstStyle/>
          <a:p>
            <a:pPr>
              <a:spcAft>
                <a:spcPts val="0"/>
              </a:spcAft>
            </a:pPr>
            <a:r>
              <a:rPr lang="en-GB" sz="2000" dirty="0">
                <a:latin typeface="Calibri" panose="020F0502020204030204" pitchFamily="34" charset="0"/>
                <a:ea typeface="Calibri" panose="020F0502020204030204" pitchFamily="34" charset="0"/>
              </a:rPr>
              <a:t>The group were set the task of solving a crime. They were given blood samples and were able to use scientific techniques to work out blood types and to extract DNA. </a:t>
            </a:r>
          </a:p>
          <a:p>
            <a:pPr>
              <a:spcAft>
                <a:spcPts val="0"/>
              </a:spcAft>
            </a:pPr>
            <a:endParaRPr lang="en-GB" sz="2000" dirty="0">
              <a:latin typeface="Calibri" panose="020F0502020204030204" pitchFamily="34" charset="0"/>
              <a:ea typeface="Calibri" panose="020F0502020204030204" pitchFamily="34" charset="0"/>
            </a:endParaRPr>
          </a:p>
          <a:p>
            <a:pPr>
              <a:spcAft>
                <a:spcPts val="0"/>
              </a:spcAft>
            </a:pPr>
            <a:r>
              <a:rPr lang="en-GB" sz="2000" dirty="0">
                <a:latin typeface="Calibri" panose="020F0502020204030204" pitchFamily="34" charset="0"/>
                <a:ea typeface="Calibri" panose="020F0502020204030204" pitchFamily="34" charset="0"/>
              </a:rPr>
              <a:t>A very enjoyable and informative morning.</a:t>
            </a:r>
          </a:p>
          <a:p>
            <a:pPr>
              <a:spcAft>
                <a:spcPts val="0"/>
              </a:spcAft>
            </a:pPr>
            <a:r>
              <a:rPr lang="en-GB" sz="2000" dirty="0">
                <a:latin typeface="Calibri" panose="020F0502020204030204" pitchFamily="34" charset="0"/>
                <a:ea typeface="Calibri" panose="020F0502020204030204" pitchFamily="34" charset="0"/>
              </a:rPr>
              <a:t> </a:t>
            </a:r>
          </a:p>
        </p:txBody>
      </p:sp>
      <p:pic>
        <p:nvPicPr>
          <p:cNvPr id="2050" name="Picture 2" descr="Image result for detective cartoon ">
            <a:extLst>
              <a:ext uri="{FF2B5EF4-FFF2-40B4-BE49-F238E27FC236}">
                <a16:creationId xmlns:a16="http://schemas.microsoft.com/office/drawing/2014/main" id="{A9DFBA1F-6ACF-43BB-8A57-33A6AA1B9B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1303" y="187025"/>
            <a:ext cx="2101736" cy="174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162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E0F05-E688-4721-B8FE-EC0F928D250B}"/>
              </a:ext>
            </a:extLst>
          </p:cNvPr>
          <p:cNvSpPr>
            <a:spLocks noGrp="1"/>
          </p:cNvSpPr>
          <p:nvPr>
            <p:ph type="ctrTitle"/>
          </p:nvPr>
        </p:nvSpPr>
        <p:spPr>
          <a:xfrm>
            <a:off x="2394857" y="674914"/>
            <a:ext cx="6560457" cy="1415143"/>
          </a:xfrm>
        </p:spPr>
        <p:txBody>
          <a:bodyPr>
            <a:normAutofit fontScale="90000"/>
          </a:bodyPr>
          <a:lstStyle/>
          <a:p>
            <a:r>
              <a:rPr lang="en-GB" dirty="0">
                <a:latin typeface="+mn-lt"/>
              </a:rPr>
              <a:t>Carrongrange Football Team </a:t>
            </a:r>
          </a:p>
        </p:txBody>
      </p:sp>
      <p:sp>
        <p:nvSpPr>
          <p:cNvPr id="3" name="Subtitle 2">
            <a:extLst>
              <a:ext uri="{FF2B5EF4-FFF2-40B4-BE49-F238E27FC236}">
                <a16:creationId xmlns:a16="http://schemas.microsoft.com/office/drawing/2014/main" id="{59A90D03-4A86-4B71-8FA1-DBE0F342E3C8}"/>
              </a:ext>
            </a:extLst>
          </p:cNvPr>
          <p:cNvSpPr>
            <a:spLocks noGrp="1"/>
          </p:cNvSpPr>
          <p:nvPr>
            <p:ph type="subTitle" idx="1"/>
          </p:nvPr>
        </p:nvSpPr>
        <p:spPr>
          <a:xfrm>
            <a:off x="4005941" y="2569029"/>
            <a:ext cx="3265716" cy="3614058"/>
          </a:xfrm>
        </p:spPr>
        <p:txBody>
          <a:bodyPr>
            <a:normAutofit fontScale="92500" lnSpcReduction="10000"/>
          </a:bodyPr>
          <a:lstStyle/>
          <a:p>
            <a:r>
              <a:rPr lang="en-GB" dirty="0"/>
              <a:t>A huge well done to Carrongrange football team this week on becoming the ASN League Cup winners. </a:t>
            </a:r>
          </a:p>
          <a:p>
            <a:r>
              <a:rPr lang="en-GB" dirty="0"/>
              <a:t>The pupils have been playing in an extremely high level competition since the start of the year, competing against some fantastic players and very capable teams.</a:t>
            </a:r>
          </a:p>
        </p:txBody>
      </p:sp>
      <p:pic>
        <p:nvPicPr>
          <p:cNvPr id="1026" name="Picture 2" descr="Carrongrange High School (@CarrongrangeSch) / Twitter">
            <a:extLst>
              <a:ext uri="{FF2B5EF4-FFF2-40B4-BE49-F238E27FC236}">
                <a16:creationId xmlns:a16="http://schemas.microsoft.com/office/drawing/2014/main" id="{4ABA7F34-BF27-48FC-98E6-FBD027B957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55" y="150810"/>
            <a:ext cx="1714501" cy="17145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arrongrange High School (@CarrongrangeSch) / Twitter">
            <a:extLst>
              <a:ext uri="{FF2B5EF4-FFF2-40B4-BE49-F238E27FC236}">
                <a16:creationId xmlns:a16="http://schemas.microsoft.com/office/drawing/2014/main" id="{3B7998DC-47A7-46A2-879D-A61151AFE5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90629" y="167139"/>
            <a:ext cx="1714501" cy="17145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CF6C341-6EE8-4CFA-8A03-0FB70FC91A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3200" y="2714171"/>
            <a:ext cx="4368800" cy="3468915"/>
          </a:xfrm>
          <a:prstGeom prst="rect">
            <a:avLst/>
          </a:prstGeom>
        </p:spPr>
      </p:pic>
      <p:pic>
        <p:nvPicPr>
          <p:cNvPr id="10" name="Picture 9">
            <a:extLst>
              <a:ext uri="{FF2B5EF4-FFF2-40B4-BE49-F238E27FC236}">
                <a16:creationId xmlns:a16="http://schemas.microsoft.com/office/drawing/2014/main" id="{F93C2B84-5204-4A18-B75D-EEBBEAF661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71" y="2714171"/>
            <a:ext cx="4027712" cy="3358242"/>
          </a:xfrm>
          <a:prstGeom prst="rect">
            <a:avLst/>
          </a:prstGeom>
        </p:spPr>
      </p:pic>
    </p:spTree>
    <p:extLst>
      <p:ext uri="{BB962C8B-B14F-4D97-AF65-F5344CB8AC3E}">
        <p14:creationId xmlns:p14="http://schemas.microsoft.com/office/powerpoint/2010/main" val="2100029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E0F05-E688-4721-B8FE-EC0F928D250B}"/>
              </a:ext>
            </a:extLst>
          </p:cNvPr>
          <p:cNvSpPr>
            <a:spLocks noGrp="1"/>
          </p:cNvSpPr>
          <p:nvPr>
            <p:ph type="ctrTitle"/>
          </p:nvPr>
        </p:nvSpPr>
        <p:spPr>
          <a:xfrm>
            <a:off x="1901371" y="674914"/>
            <a:ext cx="6400799" cy="1415143"/>
          </a:xfrm>
        </p:spPr>
        <p:txBody>
          <a:bodyPr>
            <a:normAutofit fontScale="90000"/>
          </a:bodyPr>
          <a:lstStyle/>
          <a:p>
            <a:r>
              <a:rPr lang="en-GB" dirty="0">
                <a:latin typeface="+mn-lt"/>
              </a:rPr>
              <a:t>Carrongrange Football Team </a:t>
            </a:r>
          </a:p>
        </p:txBody>
      </p:sp>
      <p:sp>
        <p:nvSpPr>
          <p:cNvPr id="3" name="Subtitle 2">
            <a:extLst>
              <a:ext uri="{FF2B5EF4-FFF2-40B4-BE49-F238E27FC236}">
                <a16:creationId xmlns:a16="http://schemas.microsoft.com/office/drawing/2014/main" id="{59A90D03-4A86-4B71-8FA1-DBE0F342E3C8}"/>
              </a:ext>
            </a:extLst>
          </p:cNvPr>
          <p:cNvSpPr>
            <a:spLocks noGrp="1"/>
          </p:cNvSpPr>
          <p:nvPr>
            <p:ph type="subTitle" idx="1"/>
          </p:nvPr>
        </p:nvSpPr>
        <p:spPr>
          <a:xfrm>
            <a:off x="3410857" y="2452915"/>
            <a:ext cx="3860800" cy="3730172"/>
          </a:xfrm>
        </p:spPr>
        <p:txBody>
          <a:bodyPr>
            <a:normAutofit fontScale="92500" lnSpcReduction="10000"/>
          </a:bodyPr>
          <a:lstStyle/>
          <a:p>
            <a:r>
              <a:rPr lang="en-GB" dirty="0"/>
              <a:t>All their hard work, commitment and enthusiasm paid off yesterday when they were crowned champions in a very close and dramatic finish. </a:t>
            </a:r>
          </a:p>
          <a:p>
            <a:r>
              <a:rPr lang="en-GB" dirty="0"/>
              <a:t>Well done to coach </a:t>
            </a:r>
            <a:r>
              <a:rPr lang="en-GB" dirty="0" err="1"/>
              <a:t>Cruickshanks</a:t>
            </a:r>
            <a:r>
              <a:rPr lang="en-GB" dirty="0"/>
              <a:t> (the winning run continues) and coach Spiers….watch out, the Premiership clubs surely must be looking at this dynamic duo!!</a:t>
            </a:r>
          </a:p>
          <a:p>
            <a:r>
              <a:rPr lang="en-GB" dirty="0"/>
              <a:t> </a:t>
            </a:r>
          </a:p>
          <a:p>
            <a:pPr marL="457200" indent="-457200">
              <a:buFont typeface="+mj-lt"/>
              <a:buAutoNum type="arabicPeriod"/>
            </a:pPr>
            <a:endParaRPr lang="en-GB" dirty="0"/>
          </a:p>
        </p:txBody>
      </p:sp>
      <p:pic>
        <p:nvPicPr>
          <p:cNvPr id="5" name="Picture 4">
            <a:extLst>
              <a:ext uri="{FF2B5EF4-FFF2-40B4-BE49-F238E27FC236}">
                <a16:creationId xmlns:a16="http://schemas.microsoft.com/office/drawing/2014/main" id="{5493D07E-F631-4AD4-895A-E64718C14B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936591" y="2833533"/>
            <a:ext cx="4259943" cy="3194957"/>
          </a:xfrm>
          <a:prstGeom prst="rect">
            <a:avLst/>
          </a:prstGeom>
        </p:spPr>
      </p:pic>
      <p:pic>
        <p:nvPicPr>
          <p:cNvPr id="7" name="Picture 6">
            <a:extLst>
              <a:ext uri="{FF2B5EF4-FFF2-40B4-BE49-F238E27FC236}">
                <a16:creationId xmlns:a16="http://schemas.microsoft.com/office/drawing/2014/main" id="{2B699C3F-00F7-41A3-81AA-20052EFA37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18129" y="2876623"/>
            <a:ext cx="4145037" cy="3108778"/>
          </a:xfrm>
          <a:prstGeom prst="rect">
            <a:avLst/>
          </a:prstGeom>
        </p:spPr>
      </p:pic>
      <p:pic>
        <p:nvPicPr>
          <p:cNvPr id="1026" name="Picture 2" descr="Carrongrange High School (@CarrongrangeSch) / Twitter">
            <a:extLst>
              <a:ext uri="{FF2B5EF4-FFF2-40B4-BE49-F238E27FC236}">
                <a16:creationId xmlns:a16="http://schemas.microsoft.com/office/drawing/2014/main" id="{4ABA7F34-BF27-48FC-98E6-FBD027B957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7" y="150811"/>
            <a:ext cx="1714501" cy="17145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arrongrange High School (@CarrongrangeSch) / Twitter">
            <a:extLst>
              <a:ext uri="{FF2B5EF4-FFF2-40B4-BE49-F238E27FC236}">
                <a16:creationId xmlns:a16="http://schemas.microsoft.com/office/drawing/2014/main" id="{3B7998DC-47A7-46A2-879D-A61151AFE5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2370" y="150811"/>
            <a:ext cx="1714501" cy="1714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693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F06F-BE1A-4AF8-9BB5-AFC267737323}"/>
              </a:ext>
            </a:extLst>
          </p:cNvPr>
          <p:cNvSpPr>
            <a:spLocks noGrp="1"/>
          </p:cNvSpPr>
          <p:nvPr>
            <p:ph type="ctrTitle"/>
          </p:nvPr>
        </p:nvSpPr>
        <p:spPr>
          <a:xfrm>
            <a:off x="1524000" y="1122363"/>
            <a:ext cx="6560457" cy="1243466"/>
          </a:xfrm>
        </p:spPr>
        <p:txBody>
          <a:bodyPr>
            <a:normAutofit fontScale="90000"/>
          </a:bodyPr>
          <a:lstStyle/>
          <a:p>
            <a:r>
              <a:rPr lang="en-GB" dirty="0">
                <a:latin typeface="+mn-lt"/>
              </a:rPr>
              <a:t>Police Scotland  Visit to Carrongrange  </a:t>
            </a:r>
          </a:p>
        </p:txBody>
      </p:sp>
      <p:sp>
        <p:nvSpPr>
          <p:cNvPr id="3" name="Subtitle 2">
            <a:extLst>
              <a:ext uri="{FF2B5EF4-FFF2-40B4-BE49-F238E27FC236}">
                <a16:creationId xmlns:a16="http://schemas.microsoft.com/office/drawing/2014/main" id="{A5617FCF-31E3-45C5-93D9-30CCF6D8B263}"/>
              </a:ext>
            </a:extLst>
          </p:cNvPr>
          <p:cNvSpPr>
            <a:spLocks noGrp="1"/>
          </p:cNvSpPr>
          <p:nvPr>
            <p:ph type="subTitle" idx="1"/>
          </p:nvPr>
        </p:nvSpPr>
        <p:spPr/>
        <p:txBody>
          <a:bodyPr/>
          <a:lstStyle/>
          <a:p>
            <a:endParaRPr lang="en-GB" dirty="0"/>
          </a:p>
        </p:txBody>
      </p:sp>
      <p:pic>
        <p:nvPicPr>
          <p:cNvPr id="5" name="Picture 4">
            <a:extLst>
              <a:ext uri="{FF2B5EF4-FFF2-40B4-BE49-F238E27FC236}">
                <a16:creationId xmlns:a16="http://schemas.microsoft.com/office/drawing/2014/main" id="{9FE215F8-8302-40FE-9200-8D20508CDC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457" y="2689904"/>
            <a:ext cx="5176761" cy="3882571"/>
          </a:xfrm>
          <a:prstGeom prst="rect">
            <a:avLst/>
          </a:prstGeom>
        </p:spPr>
      </p:pic>
      <p:sp>
        <p:nvSpPr>
          <p:cNvPr id="6" name="TextBox 5">
            <a:extLst>
              <a:ext uri="{FF2B5EF4-FFF2-40B4-BE49-F238E27FC236}">
                <a16:creationId xmlns:a16="http://schemas.microsoft.com/office/drawing/2014/main" id="{5C1B9AE5-E26B-4876-83FD-12395D7D208A}"/>
              </a:ext>
            </a:extLst>
          </p:cNvPr>
          <p:cNvSpPr txBox="1"/>
          <p:nvPr/>
        </p:nvSpPr>
        <p:spPr>
          <a:xfrm>
            <a:off x="6550784" y="2569252"/>
            <a:ext cx="4596187" cy="4154984"/>
          </a:xfrm>
          <a:prstGeom prst="rect">
            <a:avLst/>
          </a:prstGeom>
          <a:noFill/>
        </p:spPr>
        <p:txBody>
          <a:bodyPr wrap="square" rtlCol="0">
            <a:spAutoFit/>
          </a:bodyPr>
          <a:lstStyle/>
          <a:p>
            <a:r>
              <a:rPr lang="en-GB" sz="2400" dirty="0"/>
              <a:t>Police Scotland were “called out”  to Carrongrange today. </a:t>
            </a:r>
          </a:p>
          <a:p>
            <a:endParaRPr lang="en-GB" sz="2400" dirty="0"/>
          </a:p>
          <a:p>
            <a:r>
              <a:rPr lang="en-GB" sz="2400" dirty="0"/>
              <a:t>Our pupils (and staff) had a great time looking around  and getting pictures in the riot van and police cars.  </a:t>
            </a:r>
          </a:p>
          <a:p>
            <a:endParaRPr lang="en-GB" sz="2400" dirty="0"/>
          </a:p>
          <a:p>
            <a:r>
              <a:rPr lang="en-GB" sz="2400" dirty="0"/>
              <a:t>Our resident Car Washers also had a great time cleaning the police vehicles. </a:t>
            </a:r>
          </a:p>
        </p:txBody>
      </p:sp>
      <p:pic>
        <p:nvPicPr>
          <p:cNvPr id="7" name="Picture 2" descr="Clacksfirst | Business Improvement District based in Clackmannanshire">
            <a:extLst>
              <a:ext uri="{FF2B5EF4-FFF2-40B4-BE49-F238E27FC236}">
                <a16:creationId xmlns:a16="http://schemas.microsoft.com/office/drawing/2014/main" id="{FD74560A-B60F-493A-8E31-61DB07770C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3582" y="57829"/>
            <a:ext cx="2293224" cy="2511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51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579B75-83A4-40F2-A1DD-B6D396364AB6}"/>
              </a:ext>
            </a:extLst>
          </p:cNvPr>
          <p:cNvSpPr/>
          <p:nvPr/>
        </p:nvSpPr>
        <p:spPr>
          <a:xfrm>
            <a:off x="0" y="0"/>
            <a:ext cx="335648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7FE70FF2-D67B-42D3-AC8F-103A3447CBC2}"/>
              </a:ext>
            </a:extLst>
          </p:cNvPr>
          <p:cNvSpPr>
            <a:spLocks noGrp="1"/>
          </p:cNvSpPr>
          <p:nvPr>
            <p:ph type="title"/>
          </p:nvPr>
        </p:nvSpPr>
        <p:spPr>
          <a:xfrm>
            <a:off x="226106" y="403671"/>
            <a:ext cx="3084844" cy="5772840"/>
          </a:xfrm>
        </p:spPr>
        <p:txBody>
          <a:bodyPr anchor="ctr">
            <a:normAutofit/>
          </a:bodyPr>
          <a:lstStyle/>
          <a:p>
            <a:br>
              <a:rPr lang="en-US" sz="3600" dirty="0">
                <a:solidFill>
                  <a:schemeClr val="bg1"/>
                </a:solidFill>
              </a:rPr>
            </a:br>
            <a:br>
              <a:rPr lang="en-US" sz="3600" dirty="0">
                <a:solidFill>
                  <a:schemeClr val="bg1"/>
                </a:solidFill>
              </a:rPr>
            </a:br>
            <a:br>
              <a:rPr lang="en-US" sz="3600" dirty="0">
                <a:solidFill>
                  <a:schemeClr val="bg1"/>
                </a:solidFill>
              </a:rPr>
            </a:br>
            <a:br>
              <a:rPr lang="en-US" sz="3600" dirty="0">
                <a:solidFill>
                  <a:schemeClr val="bg1"/>
                </a:solidFill>
              </a:rPr>
            </a:br>
            <a:r>
              <a:rPr lang="en-US" sz="3600" dirty="0">
                <a:solidFill>
                  <a:schemeClr val="bg1"/>
                </a:solidFill>
              </a:rPr>
              <a:t>A message from our </a:t>
            </a:r>
            <a:r>
              <a:rPr lang="en-US" sz="3600" dirty="0" err="1">
                <a:solidFill>
                  <a:schemeClr val="bg1"/>
                </a:solidFill>
              </a:rPr>
              <a:t>Headteacher</a:t>
            </a:r>
            <a:br>
              <a:rPr lang="en-US" sz="3600" dirty="0">
                <a:solidFill>
                  <a:schemeClr val="bg1"/>
                </a:solidFill>
              </a:rPr>
            </a:br>
            <a:br>
              <a:rPr lang="en-US" sz="3600" dirty="0">
                <a:solidFill>
                  <a:schemeClr val="bg1"/>
                </a:solidFill>
              </a:rPr>
            </a:br>
            <a:r>
              <a:rPr lang="en-US" sz="3600" dirty="0">
                <a:solidFill>
                  <a:schemeClr val="bg1"/>
                </a:solidFill>
              </a:rPr>
              <a:t>Mrs Proudlock </a:t>
            </a:r>
          </a:p>
        </p:txBody>
      </p:sp>
      <p:pic>
        <p:nvPicPr>
          <p:cNvPr id="5" name="Picture 4">
            <a:extLst>
              <a:ext uri="{FF2B5EF4-FFF2-40B4-BE49-F238E27FC236}">
                <a16:creationId xmlns:a16="http://schemas.microsoft.com/office/drawing/2014/main" id="{E3D12AAE-A0EB-4336-9732-E6E41F45BE21}"/>
              </a:ext>
            </a:extLst>
          </p:cNvPr>
          <p:cNvPicPr>
            <a:picLocks noChangeAspect="1"/>
          </p:cNvPicPr>
          <p:nvPr/>
        </p:nvPicPr>
        <p:blipFill>
          <a:blip r:embed="rId2"/>
          <a:stretch>
            <a:fillRect/>
          </a:stretch>
        </p:blipFill>
        <p:spPr>
          <a:xfrm>
            <a:off x="157680" y="203557"/>
            <a:ext cx="2483171" cy="2093458"/>
          </a:xfrm>
          <a:prstGeom prst="rect">
            <a:avLst/>
          </a:prstGeom>
        </p:spPr>
      </p:pic>
      <p:pic>
        <p:nvPicPr>
          <p:cNvPr id="2050" name="Picture 2" descr="See the source image">
            <a:extLst>
              <a:ext uri="{FF2B5EF4-FFF2-40B4-BE49-F238E27FC236}">
                <a16:creationId xmlns:a16="http://schemas.microsoft.com/office/drawing/2014/main" id="{B7FB0133-E48C-437D-9403-002E54C5DE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9598" y="1975094"/>
            <a:ext cx="1578429" cy="104406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D41E78B-2AD2-4C33-9279-88B21CEADDB3}"/>
              </a:ext>
            </a:extLst>
          </p:cNvPr>
          <p:cNvSpPr/>
          <p:nvPr/>
        </p:nvSpPr>
        <p:spPr>
          <a:xfrm>
            <a:off x="3582589" y="203557"/>
            <a:ext cx="8609412" cy="7386638"/>
          </a:xfrm>
          <a:prstGeom prst="rect">
            <a:avLst/>
          </a:prstGeom>
        </p:spPr>
        <p:txBody>
          <a:bodyPr wrap="square">
            <a:spAutoFit/>
          </a:bodyPr>
          <a:lstStyle/>
          <a:p>
            <a:pPr>
              <a:spcAft>
                <a:spcPts val="0"/>
              </a:spcAft>
            </a:pPr>
            <a:r>
              <a:rPr lang="en-GB" sz="2400" dirty="0">
                <a:latin typeface="Calibri" panose="020F0502020204030204" pitchFamily="34" charset="0"/>
                <a:ea typeface="Calibri" panose="020F0502020204030204" pitchFamily="34" charset="0"/>
              </a:rPr>
              <a:t>For those of you who attended our latest assembly, you’ll have been impressed with the work of our young people. The videos and pictures of camping trips showed a different side to our young people (and staff) and the smiles on their faces and fun they had showed just how much they were enjoying the experience. Many have talked of nothing else since! The presentation from Logan Mackay about SWAN UK (Syndrome Without a Name) for whom he is an ambassador, was an amazing display of confidence, resilience and skills for learning and life, staff were and are so proud of him for doing this. We also saw some excellent examples of work going on around the school, in Art, Trash Fashion and Green Hub’s work on Africa which started with an amazing parade which brought a tear to many an eye! </a:t>
            </a:r>
          </a:p>
          <a:p>
            <a:pPr>
              <a:spcAft>
                <a:spcPts val="0"/>
              </a:spcAft>
            </a:pPr>
            <a:r>
              <a:rPr lang="en-GB" sz="2400" dirty="0">
                <a:latin typeface="Calibri" panose="020F0502020204030204" pitchFamily="34" charset="0"/>
                <a:ea typeface="Calibri" panose="020F0502020204030204" pitchFamily="34" charset="0"/>
              </a:rPr>
              <a:t>With school show this week, residentials next week and prom and award ceremonies the week after, this is shaping up to be a very busy term. We have also started transition work to new classes with new staff and peers and so far, our young people are coping amazingly well with this. It is lovely to see.</a:t>
            </a:r>
          </a:p>
          <a:p>
            <a:pPr>
              <a:spcAft>
                <a:spcPts val="0"/>
              </a:spcAft>
            </a:pPr>
            <a:r>
              <a:rPr lang="en-GB" sz="2400" dirty="0">
                <a:latin typeface="Calibri" panose="020F0502020204030204" pitchFamily="34" charset="0"/>
                <a:ea typeface="Calibri" panose="020F0502020204030204" pitchFamily="34" charset="0"/>
              </a:rPr>
              <a:t> </a:t>
            </a:r>
          </a:p>
          <a:p>
            <a:pPr>
              <a:spcAft>
                <a:spcPts val="0"/>
              </a:spcAft>
            </a:pPr>
            <a:endParaRPr lang="en-GB"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896810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123F8-B26D-4AB8-A5F1-4229F7739D4C}"/>
              </a:ext>
            </a:extLst>
          </p:cNvPr>
          <p:cNvSpPr>
            <a:spLocks noGrp="1"/>
          </p:cNvSpPr>
          <p:nvPr>
            <p:ph type="ctrTitle"/>
          </p:nvPr>
        </p:nvSpPr>
        <p:spPr>
          <a:xfrm>
            <a:off x="1524000" y="780141"/>
            <a:ext cx="6865257" cy="1504723"/>
          </a:xfrm>
        </p:spPr>
        <p:txBody>
          <a:bodyPr>
            <a:normAutofit fontScale="90000"/>
          </a:bodyPr>
          <a:lstStyle/>
          <a:p>
            <a:r>
              <a:rPr lang="en-GB" dirty="0">
                <a:latin typeface="+mn-lt"/>
              </a:rPr>
              <a:t>Police Scotland  Visit to Carrongrange </a:t>
            </a:r>
          </a:p>
        </p:txBody>
      </p:sp>
      <p:sp>
        <p:nvSpPr>
          <p:cNvPr id="3" name="Subtitle 2">
            <a:extLst>
              <a:ext uri="{FF2B5EF4-FFF2-40B4-BE49-F238E27FC236}">
                <a16:creationId xmlns:a16="http://schemas.microsoft.com/office/drawing/2014/main" id="{338E3606-B787-495B-9DE0-0AB8D973A885}"/>
              </a:ext>
            </a:extLst>
          </p:cNvPr>
          <p:cNvSpPr>
            <a:spLocks noGrp="1"/>
          </p:cNvSpPr>
          <p:nvPr>
            <p:ph type="subTitle" idx="1"/>
          </p:nvPr>
        </p:nvSpPr>
        <p:spPr/>
        <p:txBody>
          <a:bodyPr/>
          <a:lstStyle/>
          <a:p>
            <a:endParaRPr lang="en-GB" dirty="0"/>
          </a:p>
        </p:txBody>
      </p:sp>
      <p:pic>
        <p:nvPicPr>
          <p:cNvPr id="5" name="Picture 4">
            <a:extLst>
              <a:ext uri="{FF2B5EF4-FFF2-40B4-BE49-F238E27FC236}">
                <a16:creationId xmlns:a16="http://schemas.microsoft.com/office/drawing/2014/main" id="{B9A282BC-5807-4330-AEC0-2FF00E92BD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937" y="2866574"/>
            <a:ext cx="4944533" cy="3708400"/>
          </a:xfrm>
          <a:prstGeom prst="rect">
            <a:avLst/>
          </a:prstGeom>
        </p:spPr>
      </p:pic>
      <p:pic>
        <p:nvPicPr>
          <p:cNvPr id="7" name="Picture 6">
            <a:extLst>
              <a:ext uri="{FF2B5EF4-FFF2-40B4-BE49-F238E27FC236}">
                <a16:creationId xmlns:a16="http://schemas.microsoft.com/office/drawing/2014/main" id="{BCCBF418-3762-4171-92A3-ABC36CC78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8531" y="2630715"/>
            <a:ext cx="5259012" cy="3944259"/>
          </a:xfrm>
          <a:prstGeom prst="rect">
            <a:avLst/>
          </a:prstGeom>
        </p:spPr>
      </p:pic>
      <p:pic>
        <p:nvPicPr>
          <p:cNvPr id="1026" name="Picture 2" descr="Clacksfirst | Business Improvement District based in Clackmannanshire">
            <a:extLst>
              <a:ext uri="{FF2B5EF4-FFF2-40B4-BE49-F238E27FC236}">
                <a16:creationId xmlns:a16="http://schemas.microsoft.com/office/drawing/2014/main" id="{FD7B0258-DB61-42F9-A243-89C82F2639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3582" y="57829"/>
            <a:ext cx="2293224" cy="2511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7790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0FE68F-A143-4780-8854-60F738F18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17371"/>
            <a:ext cx="4802717" cy="3951783"/>
          </a:xfrm>
          <a:prstGeom prst="rect">
            <a:avLst/>
          </a:prstGeom>
        </p:spPr>
      </p:pic>
      <p:pic>
        <p:nvPicPr>
          <p:cNvPr id="7" name="Picture 6">
            <a:extLst>
              <a:ext uri="{FF2B5EF4-FFF2-40B4-BE49-F238E27FC236}">
                <a16:creationId xmlns:a16="http://schemas.microsoft.com/office/drawing/2014/main" id="{5ED83FC1-52AF-49ED-B453-5DF3237FAC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8324" y="3495674"/>
            <a:ext cx="4073676" cy="3055257"/>
          </a:xfrm>
          <a:prstGeom prst="rect">
            <a:avLst/>
          </a:prstGeom>
        </p:spPr>
      </p:pic>
      <p:pic>
        <p:nvPicPr>
          <p:cNvPr id="11" name="Picture 10">
            <a:extLst>
              <a:ext uri="{FF2B5EF4-FFF2-40B4-BE49-F238E27FC236}">
                <a16:creationId xmlns:a16="http://schemas.microsoft.com/office/drawing/2014/main" id="{427EE5A8-AA64-4949-9116-10C4B7C0D0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9816" y="171271"/>
            <a:ext cx="4073677" cy="3055258"/>
          </a:xfrm>
          <a:prstGeom prst="rect">
            <a:avLst/>
          </a:prstGeom>
        </p:spPr>
      </p:pic>
      <p:sp>
        <p:nvSpPr>
          <p:cNvPr id="12" name="TextBox 11">
            <a:extLst>
              <a:ext uri="{FF2B5EF4-FFF2-40B4-BE49-F238E27FC236}">
                <a16:creationId xmlns:a16="http://schemas.microsoft.com/office/drawing/2014/main" id="{8EC0E77B-AE57-4A84-9F77-19922636DF01}"/>
              </a:ext>
            </a:extLst>
          </p:cNvPr>
          <p:cNvSpPr txBox="1"/>
          <p:nvPr/>
        </p:nvSpPr>
        <p:spPr>
          <a:xfrm>
            <a:off x="1703286" y="812800"/>
            <a:ext cx="6540828" cy="1446550"/>
          </a:xfrm>
          <a:prstGeom prst="rect">
            <a:avLst/>
          </a:prstGeom>
          <a:noFill/>
        </p:spPr>
        <p:txBody>
          <a:bodyPr wrap="square" rtlCol="0">
            <a:spAutoFit/>
          </a:bodyPr>
          <a:lstStyle/>
          <a:p>
            <a:pPr algn="ctr"/>
            <a:r>
              <a:rPr lang="en-GB" sz="4400" dirty="0"/>
              <a:t>Athletics at Grangemouth Stadium. May 10th </a:t>
            </a:r>
          </a:p>
        </p:txBody>
      </p:sp>
      <p:sp>
        <p:nvSpPr>
          <p:cNvPr id="13" name="TextBox 12">
            <a:extLst>
              <a:ext uri="{FF2B5EF4-FFF2-40B4-BE49-F238E27FC236}">
                <a16:creationId xmlns:a16="http://schemas.microsoft.com/office/drawing/2014/main" id="{4A080306-085C-4012-ADE1-ACED01CE3AE7}"/>
              </a:ext>
            </a:extLst>
          </p:cNvPr>
          <p:cNvSpPr txBox="1"/>
          <p:nvPr/>
        </p:nvSpPr>
        <p:spPr>
          <a:xfrm>
            <a:off x="5030385" y="2714170"/>
            <a:ext cx="2931152" cy="3785652"/>
          </a:xfrm>
          <a:prstGeom prst="rect">
            <a:avLst/>
          </a:prstGeom>
          <a:noFill/>
        </p:spPr>
        <p:txBody>
          <a:bodyPr wrap="square" rtlCol="0">
            <a:spAutoFit/>
          </a:bodyPr>
          <a:lstStyle/>
          <a:p>
            <a:r>
              <a:rPr lang="en-GB" sz="2400" dirty="0"/>
              <a:t>The Athletics at Grangemouth Stadium was a tremendous success for Carrongrange Pupils despite the rainy conditions.  </a:t>
            </a:r>
          </a:p>
          <a:p>
            <a:endParaRPr lang="en-GB" sz="2400" dirty="0"/>
          </a:p>
          <a:p>
            <a:r>
              <a:rPr lang="en-GB" sz="2400" dirty="0"/>
              <a:t>Many medals were won on the day.    </a:t>
            </a:r>
          </a:p>
        </p:txBody>
      </p:sp>
      <p:pic>
        <p:nvPicPr>
          <p:cNvPr id="2054" name="Picture 6" descr="Image result for medal image ">
            <a:extLst>
              <a:ext uri="{FF2B5EF4-FFF2-40B4-BE49-F238E27FC236}">
                <a16:creationId xmlns:a16="http://schemas.microsoft.com/office/drawing/2014/main" id="{526B9F20-E410-4556-B66A-5AEC1171B8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60598"/>
            <a:ext cx="1703287" cy="2774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493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e the source image">
            <a:extLst>
              <a:ext uri="{FF2B5EF4-FFF2-40B4-BE49-F238E27FC236}">
                <a16:creationId xmlns:a16="http://schemas.microsoft.com/office/drawing/2014/main" id="{E738967C-A15D-44C5-87E3-E529176CEFAA}"/>
              </a:ext>
            </a:extLst>
          </p:cNvPr>
          <p:cNvPicPr/>
          <p:nvPr/>
        </p:nvPicPr>
        <p:blipFill rotWithShape="1">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r="12734" b="17143"/>
          <a:stretch/>
        </p:blipFill>
        <p:spPr bwMode="auto">
          <a:xfrm>
            <a:off x="889000" y="647700"/>
            <a:ext cx="1435624" cy="1327984"/>
          </a:xfrm>
          <a:prstGeom prst="rect">
            <a:avLst/>
          </a:prstGeom>
          <a:noFill/>
          <a:ln>
            <a:noFill/>
          </a:ln>
          <a:extLst>
            <a:ext uri="{53640926-AAD7-44D8-BBD7-CCE9431645EC}">
              <a14:shadowObscured xmlns:a14="http://schemas.microsoft.com/office/drawing/2010/main"/>
            </a:ext>
          </a:extLst>
        </p:spPr>
      </p:pic>
      <p:graphicFrame>
        <p:nvGraphicFramePr>
          <p:cNvPr id="5" name="Table 7">
            <a:extLst>
              <a:ext uri="{FF2B5EF4-FFF2-40B4-BE49-F238E27FC236}">
                <a16:creationId xmlns:a16="http://schemas.microsoft.com/office/drawing/2014/main" id="{B1D5B634-B6FB-4F29-8D80-979106D859AD}"/>
              </a:ext>
            </a:extLst>
          </p:cNvPr>
          <p:cNvGraphicFramePr>
            <a:graphicFrameLocks noGrp="1"/>
          </p:cNvGraphicFramePr>
          <p:nvPr>
            <p:extLst>
              <p:ext uri="{D42A27DB-BD31-4B8C-83A1-F6EECF244321}">
                <p14:modId xmlns:p14="http://schemas.microsoft.com/office/powerpoint/2010/main" val="3191880219"/>
              </p:ext>
            </p:extLst>
          </p:nvPr>
        </p:nvGraphicFramePr>
        <p:xfrm>
          <a:off x="1170511" y="2269163"/>
          <a:ext cx="9076401" cy="3469899"/>
        </p:xfrm>
        <a:graphic>
          <a:graphicData uri="http://schemas.openxmlformats.org/drawingml/2006/table">
            <a:tbl>
              <a:tblPr firstRow="1" bandRow="1">
                <a:tableStyleId>{5C22544A-7EE6-4342-B048-85BDC9FD1C3A}</a:tableStyleId>
              </a:tblPr>
              <a:tblGrid>
                <a:gridCol w="3025815">
                  <a:extLst>
                    <a:ext uri="{9D8B030D-6E8A-4147-A177-3AD203B41FA5}">
                      <a16:colId xmlns:a16="http://schemas.microsoft.com/office/drawing/2014/main" val="3387475646"/>
                    </a:ext>
                  </a:extLst>
                </a:gridCol>
                <a:gridCol w="6050586">
                  <a:extLst>
                    <a:ext uri="{9D8B030D-6E8A-4147-A177-3AD203B41FA5}">
                      <a16:colId xmlns:a16="http://schemas.microsoft.com/office/drawing/2014/main" val="1222361565"/>
                    </a:ext>
                  </a:extLst>
                </a:gridCol>
              </a:tblGrid>
              <a:tr h="494783">
                <a:tc>
                  <a:txBody>
                    <a:bodyPr/>
                    <a:lstStyle/>
                    <a:p>
                      <a:r>
                        <a:rPr lang="en-GB" sz="2400" dirty="0">
                          <a:solidFill>
                            <a:schemeClr val="tx1"/>
                          </a:solidFill>
                        </a:rPr>
                        <a:t>Date </a:t>
                      </a:r>
                    </a:p>
                  </a:txBody>
                  <a:tcPr/>
                </a:tc>
                <a:tc>
                  <a:txBody>
                    <a:bodyPr/>
                    <a:lstStyle/>
                    <a:p>
                      <a:r>
                        <a:rPr lang="en-GB" sz="2400" dirty="0">
                          <a:solidFill>
                            <a:schemeClr val="tx1"/>
                          </a:solidFill>
                        </a:rPr>
                        <a:t>Event </a:t>
                      </a:r>
                    </a:p>
                  </a:txBody>
                  <a:tcPr/>
                </a:tc>
                <a:extLst>
                  <a:ext uri="{0D108BD9-81ED-4DB2-BD59-A6C34878D82A}">
                    <a16:rowId xmlns:a16="http://schemas.microsoft.com/office/drawing/2014/main" val="3227585742"/>
                  </a:ext>
                </a:extLst>
              </a:tr>
              <a:tr h="428812">
                <a:tc>
                  <a:txBody>
                    <a:bodyPr/>
                    <a:lstStyle/>
                    <a:p>
                      <a:r>
                        <a:rPr lang="en-GB" sz="2000" dirty="0">
                          <a:solidFill>
                            <a:schemeClr val="tx1"/>
                          </a:solidFill>
                        </a:rPr>
                        <a:t>May 31</a:t>
                      </a:r>
                      <a:r>
                        <a:rPr lang="en-GB" sz="2000" baseline="30000" dirty="0">
                          <a:solidFill>
                            <a:schemeClr val="tx1"/>
                          </a:solidFill>
                        </a:rPr>
                        <a:t>st</a:t>
                      </a:r>
                      <a:r>
                        <a:rPr lang="en-GB" sz="2000" dirty="0">
                          <a:solidFill>
                            <a:schemeClr val="tx1"/>
                          </a:solidFill>
                        </a:rPr>
                        <a:t>/June 1</a:t>
                      </a:r>
                      <a:r>
                        <a:rPr lang="en-GB" sz="2000" baseline="30000" dirty="0">
                          <a:solidFill>
                            <a:schemeClr val="tx1"/>
                          </a:solidFill>
                        </a:rPr>
                        <a:t>st</a:t>
                      </a:r>
                      <a:r>
                        <a:rPr lang="en-GB" sz="2000" dirty="0">
                          <a:solidFill>
                            <a:schemeClr val="tx1"/>
                          </a:solidFill>
                        </a:rPr>
                        <a:t> 2023</a:t>
                      </a:r>
                    </a:p>
                  </a:txBody>
                  <a:tcPr/>
                </a:tc>
                <a:tc>
                  <a:txBody>
                    <a:bodyPr/>
                    <a:lstStyle/>
                    <a:p>
                      <a:r>
                        <a:rPr lang="en-GB" sz="2000" dirty="0">
                          <a:solidFill>
                            <a:schemeClr val="tx1"/>
                          </a:solidFill>
                        </a:rPr>
                        <a:t>Carrongrange Theatre School Show.</a:t>
                      </a:r>
                    </a:p>
                  </a:txBody>
                  <a:tcPr/>
                </a:tc>
                <a:extLst>
                  <a:ext uri="{0D108BD9-81ED-4DB2-BD59-A6C34878D82A}">
                    <a16:rowId xmlns:a16="http://schemas.microsoft.com/office/drawing/2014/main" val="2732911707"/>
                  </a:ext>
                </a:extLst>
              </a:tr>
              <a:tr h="428812">
                <a:tc>
                  <a:txBody>
                    <a:bodyPr/>
                    <a:lstStyle/>
                    <a:p>
                      <a:r>
                        <a:rPr lang="en-GB" sz="2000" dirty="0">
                          <a:solidFill>
                            <a:schemeClr val="tx1"/>
                          </a:solidFill>
                        </a:rPr>
                        <a:t>June 14</a:t>
                      </a:r>
                      <a:r>
                        <a:rPr lang="en-GB" sz="2000" baseline="30000" dirty="0">
                          <a:solidFill>
                            <a:schemeClr val="tx1"/>
                          </a:solidFill>
                        </a:rPr>
                        <a:t>th</a:t>
                      </a:r>
                      <a:r>
                        <a:rPr lang="en-GB" sz="2000" dirty="0">
                          <a:solidFill>
                            <a:schemeClr val="tx1"/>
                          </a:solidFill>
                        </a:rPr>
                        <a:t> (Wed)</a:t>
                      </a:r>
                    </a:p>
                  </a:txBody>
                  <a:tcPr/>
                </a:tc>
                <a:tc>
                  <a:txBody>
                    <a:bodyPr/>
                    <a:lstStyle/>
                    <a:p>
                      <a:r>
                        <a:rPr lang="en-GB" sz="2000" dirty="0">
                          <a:solidFill>
                            <a:schemeClr val="tx1"/>
                          </a:solidFill>
                        </a:rPr>
                        <a:t>Carrongrange Senior Prom.</a:t>
                      </a:r>
                    </a:p>
                  </a:txBody>
                  <a:tcPr/>
                </a:tc>
                <a:extLst>
                  <a:ext uri="{0D108BD9-81ED-4DB2-BD59-A6C34878D82A}">
                    <a16:rowId xmlns:a16="http://schemas.microsoft.com/office/drawing/2014/main" val="645150340"/>
                  </a:ext>
                </a:extLst>
              </a:tr>
              <a:tr h="428812">
                <a:tc>
                  <a:txBody>
                    <a:bodyPr/>
                    <a:lstStyle/>
                    <a:p>
                      <a:r>
                        <a:rPr lang="en-GB" sz="2000" dirty="0">
                          <a:solidFill>
                            <a:schemeClr val="tx1"/>
                          </a:solidFill>
                        </a:rPr>
                        <a:t>June 15</a:t>
                      </a:r>
                      <a:r>
                        <a:rPr lang="en-GB" sz="2000" baseline="30000" dirty="0">
                          <a:solidFill>
                            <a:schemeClr val="tx1"/>
                          </a:solidFill>
                        </a:rPr>
                        <a:t>th</a:t>
                      </a:r>
                      <a:r>
                        <a:rPr lang="en-GB" sz="2000" dirty="0">
                          <a:solidFill>
                            <a:schemeClr val="tx1"/>
                          </a:solidFill>
                        </a:rPr>
                        <a:t> (Thurs)</a:t>
                      </a:r>
                    </a:p>
                  </a:txBody>
                  <a:tcPr/>
                </a:tc>
                <a:tc>
                  <a:txBody>
                    <a:bodyPr/>
                    <a:lstStyle/>
                    <a:p>
                      <a:r>
                        <a:rPr lang="en-GB" sz="2000" dirty="0">
                          <a:solidFill>
                            <a:schemeClr val="tx1"/>
                          </a:solidFill>
                        </a:rPr>
                        <a:t>Leavers Assembly and Prizegiving.</a:t>
                      </a:r>
                    </a:p>
                  </a:txBody>
                  <a:tcPr/>
                </a:tc>
                <a:extLst>
                  <a:ext uri="{0D108BD9-81ED-4DB2-BD59-A6C34878D82A}">
                    <a16:rowId xmlns:a16="http://schemas.microsoft.com/office/drawing/2014/main" val="1502811846"/>
                  </a:ext>
                </a:extLst>
              </a:tr>
              <a:tr h="428812">
                <a:tc>
                  <a:txBody>
                    <a:bodyPr/>
                    <a:lstStyle/>
                    <a:p>
                      <a:r>
                        <a:rPr lang="en-GB" sz="2000" dirty="0">
                          <a:solidFill>
                            <a:schemeClr val="tx1"/>
                          </a:solidFill>
                        </a:rPr>
                        <a:t>June 19</a:t>
                      </a:r>
                      <a:r>
                        <a:rPr lang="en-GB" sz="2000" baseline="30000" dirty="0">
                          <a:solidFill>
                            <a:schemeClr val="tx1"/>
                          </a:solidFill>
                        </a:rPr>
                        <a:t>th</a:t>
                      </a:r>
                      <a:r>
                        <a:rPr lang="en-GB" sz="2000" dirty="0">
                          <a:solidFill>
                            <a:schemeClr val="tx1"/>
                          </a:solidFill>
                        </a:rPr>
                        <a:t> 2023</a:t>
                      </a:r>
                    </a:p>
                  </a:txBody>
                  <a:tcPr/>
                </a:tc>
                <a:tc>
                  <a:txBody>
                    <a:bodyPr/>
                    <a:lstStyle/>
                    <a:p>
                      <a:r>
                        <a:rPr lang="en-GB" sz="2000" dirty="0">
                          <a:solidFill>
                            <a:schemeClr val="tx1"/>
                          </a:solidFill>
                        </a:rPr>
                        <a:t>New Timetable.</a:t>
                      </a:r>
                    </a:p>
                  </a:txBody>
                  <a:tcPr/>
                </a:tc>
                <a:extLst>
                  <a:ext uri="{0D108BD9-81ED-4DB2-BD59-A6C34878D82A}">
                    <a16:rowId xmlns:a16="http://schemas.microsoft.com/office/drawing/2014/main" val="1959667797"/>
                  </a:ext>
                </a:extLst>
              </a:tr>
              <a:tr h="428812">
                <a:tc>
                  <a:txBody>
                    <a:bodyPr/>
                    <a:lstStyle/>
                    <a:p>
                      <a:r>
                        <a:rPr lang="en-GB" sz="2000" dirty="0">
                          <a:solidFill>
                            <a:schemeClr val="tx1"/>
                          </a:solidFill>
                        </a:rPr>
                        <a:t>June 30</a:t>
                      </a:r>
                      <a:r>
                        <a:rPr lang="en-GB" sz="2000" baseline="30000" dirty="0">
                          <a:solidFill>
                            <a:schemeClr val="tx1"/>
                          </a:solidFill>
                        </a:rPr>
                        <a:t>th</a:t>
                      </a:r>
                      <a:r>
                        <a:rPr lang="en-GB" sz="2000" dirty="0">
                          <a:solidFill>
                            <a:schemeClr val="tx1"/>
                          </a:solidFill>
                        </a:rPr>
                        <a:t> (Fri) </a:t>
                      </a:r>
                    </a:p>
                  </a:txBody>
                  <a:tcPr/>
                </a:tc>
                <a:tc>
                  <a:txBody>
                    <a:bodyPr/>
                    <a:lstStyle/>
                    <a:p>
                      <a:r>
                        <a:rPr lang="en-GB" sz="2000" dirty="0">
                          <a:solidFill>
                            <a:schemeClr val="tx1"/>
                          </a:solidFill>
                        </a:rPr>
                        <a:t>School closes @ 1.30pm for Summer break</a:t>
                      </a:r>
                    </a:p>
                  </a:txBody>
                  <a:tcPr/>
                </a:tc>
                <a:extLst>
                  <a:ext uri="{0D108BD9-81ED-4DB2-BD59-A6C34878D82A}">
                    <a16:rowId xmlns:a16="http://schemas.microsoft.com/office/drawing/2014/main" val="1244712721"/>
                  </a:ext>
                </a:extLst>
              </a:tr>
              <a:tr h="428812">
                <a:tc>
                  <a:txBody>
                    <a:bodyPr/>
                    <a:lstStyle/>
                    <a:p>
                      <a:r>
                        <a:rPr lang="en-GB" sz="2000" dirty="0">
                          <a:solidFill>
                            <a:schemeClr val="tx1"/>
                          </a:solidFill>
                        </a:rPr>
                        <a:t> August 14</a:t>
                      </a:r>
                      <a:r>
                        <a:rPr lang="en-GB" sz="2000" baseline="30000" dirty="0">
                          <a:solidFill>
                            <a:schemeClr val="tx1"/>
                          </a:solidFill>
                        </a:rPr>
                        <a:t>th</a:t>
                      </a:r>
                      <a:r>
                        <a:rPr lang="en-GB" sz="2000" dirty="0">
                          <a:solidFill>
                            <a:schemeClr val="tx1"/>
                          </a:solidFill>
                        </a:rPr>
                        <a:t>/15</a:t>
                      </a:r>
                      <a:r>
                        <a:rPr lang="en-GB" sz="2000" baseline="30000" dirty="0">
                          <a:solidFill>
                            <a:schemeClr val="tx1"/>
                          </a:solidFill>
                        </a:rPr>
                        <a:t>th</a:t>
                      </a:r>
                      <a:r>
                        <a:rPr lang="en-GB" sz="2000" dirty="0">
                          <a:solidFill>
                            <a:schemeClr val="tx1"/>
                          </a:solidFill>
                        </a:rPr>
                        <a:t>  2023</a:t>
                      </a:r>
                    </a:p>
                  </a:txBody>
                  <a:tcPr/>
                </a:tc>
                <a:tc>
                  <a:txBody>
                    <a:bodyPr/>
                    <a:lstStyle/>
                    <a:p>
                      <a:r>
                        <a:rPr lang="en-GB" sz="2000" dirty="0">
                          <a:solidFill>
                            <a:schemeClr val="tx1"/>
                          </a:solidFill>
                        </a:rPr>
                        <a:t>In Service Days</a:t>
                      </a:r>
                    </a:p>
                  </a:txBody>
                  <a:tcPr/>
                </a:tc>
                <a:extLst>
                  <a:ext uri="{0D108BD9-81ED-4DB2-BD59-A6C34878D82A}">
                    <a16:rowId xmlns:a16="http://schemas.microsoft.com/office/drawing/2014/main" val="321983550"/>
                  </a:ext>
                </a:extLst>
              </a:tr>
              <a:tr h="402244">
                <a:tc>
                  <a:txBody>
                    <a:bodyPr/>
                    <a:lstStyle/>
                    <a:p>
                      <a:r>
                        <a:rPr lang="en-GB" sz="2000" dirty="0">
                          <a:solidFill>
                            <a:schemeClr val="tx1"/>
                          </a:solidFill>
                        </a:rPr>
                        <a:t>August 16</a:t>
                      </a:r>
                      <a:r>
                        <a:rPr lang="en-GB" sz="2000" baseline="30000" dirty="0">
                          <a:solidFill>
                            <a:schemeClr val="tx1"/>
                          </a:solidFill>
                        </a:rPr>
                        <a:t>th</a:t>
                      </a:r>
                      <a:r>
                        <a:rPr lang="en-GB" sz="2000" dirty="0">
                          <a:solidFill>
                            <a:schemeClr val="tx1"/>
                          </a:solidFill>
                        </a:rPr>
                        <a:t> 2023</a:t>
                      </a:r>
                    </a:p>
                  </a:txBody>
                  <a:tcPr/>
                </a:tc>
                <a:tc>
                  <a:txBody>
                    <a:bodyPr/>
                    <a:lstStyle/>
                    <a:p>
                      <a:r>
                        <a:rPr lang="en-GB" sz="2000" dirty="0">
                          <a:solidFill>
                            <a:schemeClr val="tx1"/>
                          </a:solidFill>
                        </a:rPr>
                        <a:t>Pupils return after Summer break.</a:t>
                      </a:r>
                    </a:p>
                  </a:txBody>
                  <a:tcPr/>
                </a:tc>
                <a:extLst>
                  <a:ext uri="{0D108BD9-81ED-4DB2-BD59-A6C34878D82A}">
                    <a16:rowId xmlns:a16="http://schemas.microsoft.com/office/drawing/2014/main" val="4212151739"/>
                  </a:ext>
                </a:extLst>
              </a:tr>
            </a:tbl>
          </a:graphicData>
        </a:graphic>
      </p:graphicFrame>
      <p:sp>
        <p:nvSpPr>
          <p:cNvPr id="7" name="Rectangle 6">
            <a:extLst>
              <a:ext uri="{FF2B5EF4-FFF2-40B4-BE49-F238E27FC236}">
                <a16:creationId xmlns:a16="http://schemas.microsoft.com/office/drawing/2014/main" id="{33C82D5B-06D2-4246-9447-E844B8FF3AAB}"/>
              </a:ext>
            </a:extLst>
          </p:cNvPr>
          <p:cNvSpPr/>
          <p:nvPr/>
        </p:nvSpPr>
        <p:spPr>
          <a:xfrm>
            <a:off x="2324624" y="814244"/>
            <a:ext cx="6910867" cy="1107996"/>
          </a:xfrm>
          <a:prstGeom prst="rect">
            <a:avLst/>
          </a:prstGeom>
          <a:noFill/>
        </p:spPr>
        <p:txBody>
          <a:bodyPr wrap="none" lIns="91440" tIns="45720" rIns="91440" bIns="45720">
            <a:spAutoFit/>
          </a:bodyPr>
          <a:lstStyle/>
          <a:p>
            <a:pPr algn="ctr"/>
            <a:r>
              <a:rPr lang="en-US" sz="6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Dates fo</a:t>
            </a:r>
            <a:r>
              <a:rPr lang="en-US"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r the diary </a:t>
            </a:r>
            <a:endParaRPr lang="en-US" sz="6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8" name="Rectangle 7">
            <a:extLst>
              <a:ext uri="{FF2B5EF4-FFF2-40B4-BE49-F238E27FC236}">
                <a16:creationId xmlns:a16="http://schemas.microsoft.com/office/drawing/2014/main" id="{17E35756-6E83-4E4F-AAD9-9F9F05183AA8}"/>
              </a:ext>
            </a:extLst>
          </p:cNvPr>
          <p:cNvSpPr/>
          <p:nvPr/>
        </p:nvSpPr>
        <p:spPr>
          <a:xfrm rot="5400000">
            <a:off x="8514657" y="3180659"/>
            <a:ext cx="6858002" cy="49668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8653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86CD-6240-4C63-9A13-58FB0DB6C422}"/>
              </a:ext>
            </a:extLst>
          </p:cNvPr>
          <p:cNvSpPr>
            <a:spLocks noGrp="1"/>
          </p:cNvSpPr>
          <p:nvPr>
            <p:ph type="title"/>
          </p:nvPr>
        </p:nvSpPr>
        <p:spPr>
          <a:xfrm>
            <a:off x="838200" y="696595"/>
            <a:ext cx="10515600" cy="1325563"/>
          </a:xfrm>
        </p:spPr>
        <p:txBody>
          <a:bodyPr/>
          <a:lstStyle/>
          <a:p>
            <a:r>
              <a:rPr lang="en-GB" dirty="0"/>
              <a:t>		</a:t>
            </a:r>
            <a:r>
              <a:rPr lang="en-GB" b="1" dirty="0">
                <a:latin typeface="+mn-lt"/>
              </a:rPr>
              <a:t>I</a:t>
            </a:r>
            <a:r>
              <a:rPr lang="en-GB" b="1" dirty="0">
                <a:solidFill>
                  <a:schemeClr val="tx1"/>
                </a:solidFill>
                <a:latin typeface="+mn-lt"/>
              </a:rPr>
              <a:t>nformation:</a:t>
            </a:r>
            <a:r>
              <a:rPr lang="en-GB" b="1" dirty="0">
                <a:solidFill>
                  <a:schemeClr val="tx1"/>
                </a:solidFill>
              </a:rPr>
              <a:t> </a:t>
            </a:r>
          </a:p>
        </p:txBody>
      </p:sp>
      <p:sp>
        <p:nvSpPr>
          <p:cNvPr id="6" name="TextBox 5">
            <a:extLst>
              <a:ext uri="{FF2B5EF4-FFF2-40B4-BE49-F238E27FC236}">
                <a16:creationId xmlns:a16="http://schemas.microsoft.com/office/drawing/2014/main" id="{9CFC35BA-E487-4F3C-9090-08C8C6775537}"/>
              </a:ext>
            </a:extLst>
          </p:cNvPr>
          <p:cNvSpPr txBox="1"/>
          <p:nvPr/>
        </p:nvSpPr>
        <p:spPr>
          <a:xfrm>
            <a:off x="165100" y="2293412"/>
            <a:ext cx="9972832" cy="707886"/>
          </a:xfrm>
          <a:prstGeom prst="rect">
            <a:avLst/>
          </a:prstGeom>
          <a:noFill/>
        </p:spPr>
        <p:txBody>
          <a:bodyPr wrap="square" rtlCol="0">
            <a:spAutoFit/>
          </a:bodyPr>
          <a:lstStyle/>
          <a:p>
            <a:r>
              <a:rPr lang="en-GB" sz="2000" b="1" dirty="0"/>
              <a:t>LOST PROPERTY: </a:t>
            </a:r>
            <a:r>
              <a:rPr lang="en-GB" sz="2000" dirty="0"/>
              <a:t>Please ensure the names of pupils are clearly marked on all items of clothing and equipment.  </a:t>
            </a:r>
          </a:p>
        </p:txBody>
      </p:sp>
      <p:sp>
        <p:nvSpPr>
          <p:cNvPr id="7" name="TextBox 6">
            <a:extLst>
              <a:ext uri="{FF2B5EF4-FFF2-40B4-BE49-F238E27FC236}">
                <a16:creationId xmlns:a16="http://schemas.microsoft.com/office/drawing/2014/main" id="{E646AAE2-7E98-45DA-B35F-844DAF0FB99F}"/>
              </a:ext>
            </a:extLst>
          </p:cNvPr>
          <p:cNvSpPr txBox="1"/>
          <p:nvPr/>
        </p:nvSpPr>
        <p:spPr>
          <a:xfrm>
            <a:off x="165100" y="3093541"/>
            <a:ext cx="9972832" cy="707886"/>
          </a:xfrm>
          <a:prstGeom prst="rect">
            <a:avLst/>
          </a:prstGeom>
          <a:noFill/>
        </p:spPr>
        <p:txBody>
          <a:bodyPr wrap="square" rtlCol="0">
            <a:spAutoFit/>
          </a:bodyPr>
          <a:lstStyle/>
          <a:p>
            <a:r>
              <a:rPr lang="en-GB" sz="2000" b="1" dirty="0"/>
              <a:t>EMAIL ADDRESS: </a:t>
            </a:r>
            <a:r>
              <a:rPr lang="en-GB" sz="2000" dirty="0"/>
              <a:t>Please ensure the school is kept up to date with your email address as this is our preferred method of communication.</a:t>
            </a:r>
          </a:p>
        </p:txBody>
      </p:sp>
      <p:sp>
        <p:nvSpPr>
          <p:cNvPr id="8" name="TextBox 7">
            <a:extLst>
              <a:ext uri="{FF2B5EF4-FFF2-40B4-BE49-F238E27FC236}">
                <a16:creationId xmlns:a16="http://schemas.microsoft.com/office/drawing/2014/main" id="{E6586921-6C0D-478E-9D42-5E2D82CC6634}"/>
              </a:ext>
            </a:extLst>
          </p:cNvPr>
          <p:cNvSpPr txBox="1"/>
          <p:nvPr/>
        </p:nvSpPr>
        <p:spPr>
          <a:xfrm>
            <a:off x="165100" y="3893670"/>
            <a:ext cx="9972832" cy="707886"/>
          </a:xfrm>
          <a:prstGeom prst="rect">
            <a:avLst/>
          </a:prstGeom>
          <a:noFill/>
        </p:spPr>
        <p:txBody>
          <a:bodyPr wrap="square" rtlCol="0">
            <a:spAutoFit/>
          </a:bodyPr>
          <a:lstStyle/>
          <a:p>
            <a:r>
              <a:rPr lang="en-GB" sz="2000" b="1" dirty="0"/>
              <a:t>TELEPHONE NUMBERS: </a:t>
            </a:r>
            <a:r>
              <a:rPr lang="en-GB" sz="2000" dirty="0"/>
              <a:t>Please ensure the school is kept up to date with any changes to all telephone numbers i.e. home, work and mobile.  </a:t>
            </a:r>
          </a:p>
        </p:txBody>
      </p:sp>
      <p:sp>
        <p:nvSpPr>
          <p:cNvPr id="9" name="TextBox 8">
            <a:extLst>
              <a:ext uri="{FF2B5EF4-FFF2-40B4-BE49-F238E27FC236}">
                <a16:creationId xmlns:a16="http://schemas.microsoft.com/office/drawing/2014/main" id="{F614F636-EAB9-47D8-972B-E1369118F0AD}"/>
              </a:ext>
            </a:extLst>
          </p:cNvPr>
          <p:cNvSpPr txBox="1"/>
          <p:nvPr/>
        </p:nvSpPr>
        <p:spPr>
          <a:xfrm>
            <a:off x="212638" y="4720808"/>
            <a:ext cx="9972832" cy="707886"/>
          </a:xfrm>
          <a:prstGeom prst="rect">
            <a:avLst/>
          </a:prstGeom>
          <a:noFill/>
        </p:spPr>
        <p:txBody>
          <a:bodyPr wrap="square" rtlCol="0">
            <a:spAutoFit/>
          </a:bodyPr>
          <a:lstStyle/>
          <a:p>
            <a:r>
              <a:rPr lang="en-GB" sz="2000" b="1" dirty="0"/>
              <a:t>PUPIL ABSENCE: </a:t>
            </a:r>
            <a:r>
              <a:rPr lang="en-GB" sz="2000" dirty="0"/>
              <a:t>Parents and carers are asked to phone into school between 8.30am and 8.45am to inform the school if their child will be absent. </a:t>
            </a:r>
          </a:p>
        </p:txBody>
      </p:sp>
      <p:pic>
        <p:nvPicPr>
          <p:cNvPr id="11270" name="Picture 6" descr="See the source image">
            <a:extLst>
              <a:ext uri="{FF2B5EF4-FFF2-40B4-BE49-F238E27FC236}">
                <a16:creationId xmlns:a16="http://schemas.microsoft.com/office/drawing/2014/main" id="{AF9BDAAC-2502-41AC-8444-C4FF34CB12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638" y="281877"/>
            <a:ext cx="2451100" cy="1740281"/>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See the source image">
            <a:extLst>
              <a:ext uri="{FF2B5EF4-FFF2-40B4-BE49-F238E27FC236}">
                <a16:creationId xmlns:a16="http://schemas.microsoft.com/office/drawing/2014/main" id="{08F3E8A4-4EE7-4B2D-B90B-1FAF877235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5737" y="4296477"/>
            <a:ext cx="2333625" cy="2264434"/>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See the source image">
            <a:extLst>
              <a:ext uri="{FF2B5EF4-FFF2-40B4-BE49-F238E27FC236}">
                <a16:creationId xmlns:a16="http://schemas.microsoft.com/office/drawing/2014/main" id="{D3BE3F2A-6E22-4162-93DD-A0F9999552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4769" y="6092"/>
            <a:ext cx="2457450" cy="245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585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09199-D2B0-4871-A453-4D3392D06AFE}"/>
              </a:ext>
            </a:extLst>
          </p:cNvPr>
          <p:cNvSpPr>
            <a:spLocks noGrp="1"/>
          </p:cNvSpPr>
          <p:nvPr>
            <p:ph type="title"/>
          </p:nvPr>
        </p:nvSpPr>
        <p:spPr>
          <a:xfrm>
            <a:off x="344434" y="114622"/>
            <a:ext cx="10515600" cy="1325563"/>
          </a:xfrm>
        </p:spPr>
        <p:txBody>
          <a:bodyPr>
            <a:normAutofit/>
          </a:bodyPr>
          <a:lstStyle/>
          <a:p>
            <a:r>
              <a:rPr lang="en-GB" sz="3600" b="1" dirty="0">
                <a:solidFill>
                  <a:schemeClr val="tx1"/>
                </a:solidFill>
              </a:rPr>
              <a:t>Don’t forgot to follow us on Twitter and Facebook </a:t>
            </a:r>
          </a:p>
        </p:txBody>
      </p:sp>
      <p:sp>
        <p:nvSpPr>
          <p:cNvPr id="5" name="Content Placeholder 4">
            <a:extLst>
              <a:ext uri="{FF2B5EF4-FFF2-40B4-BE49-F238E27FC236}">
                <a16:creationId xmlns:a16="http://schemas.microsoft.com/office/drawing/2014/main" id="{AC9A0B35-26BD-432C-A202-5E79E7A631E7}"/>
              </a:ext>
            </a:extLst>
          </p:cNvPr>
          <p:cNvSpPr>
            <a:spLocks noGrp="1"/>
          </p:cNvSpPr>
          <p:nvPr>
            <p:ph idx="1"/>
          </p:nvPr>
        </p:nvSpPr>
        <p:spPr>
          <a:xfrm>
            <a:off x="430025" y="1537967"/>
            <a:ext cx="10515600" cy="4351338"/>
          </a:xfrm>
        </p:spPr>
        <p:txBody>
          <a:bodyPr>
            <a:normAutofit/>
          </a:bodyPr>
          <a:lstStyle/>
          <a:p>
            <a:r>
              <a:rPr lang="en-GB" sz="3200" dirty="0"/>
              <a:t>@</a:t>
            </a:r>
            <a:r>
              <a:rPr lang="en-GB" sz="3200" dirty="0" err="1"/>
              <a:t>CarrongrangeSch</a:t>
            </a:r>
            <a:r>
              <a:rPr lang="en-GB" sz="3200" dirty="0"/>
              <a:t>  </a:t>
            </a:r>
          </a:p>
          <a:p>
            <a:endParaRPr lang="en-GB" sz="3200" dirty="0"/>
          </a:p>
          <a:p>
            <a:r>
              <a:rPr lang="en-GB" sz="3200" dirty="0"/>
              <a:t>@Ms_Proudlock  </a:t>
            </a:r>
          </a:p>
          <a:p>
            <a:endParaRPr lang="en-GB" sz="3200" dirty="0"/>
          </a:p>
          <a:p>
            <a:r>
              <a:rPr lang="en-GB" sz="3200" dirty="0"/>
              <a:t>Carrongrange High School</a:t>
            </a:r>
          </a:p>
        </p:txBody>
      </p:sp>
      <p:pic>
        <p:nvPicPr>
          <p:cNvPr id="6" name="Picture 5">
            <a:extLst>
              <a:ext uri="{FF2B5EF4-FFF2-40B4-BE49-F238E27FC236}">
                <a16:creationId xmlns:a16="http://schemas.microsoft.com/office/drawing/2014/main" id="{2B38C1EF-366E-4B56-AA15-4B9E3454D158}"/>
              </a:ext>
            </a:extLst>
          </p:cNvPr>
          <p:cNvPicPr>
            <a:picLocks noChangeAspect="1"/>
          </p:cNvPicPr>
          <p:nvPr/>
        </p:nvPicPr>
        <p:blipFill>
          <a:blip r:embed="rId2"/>
          <a:stretch>
            <a:fillRect/>
          </a:stretch>
        </p:blipFill>
        <p:spPr>
          <a:xfrm>
            <a:off x="6573063" y="1204904"/>
            <a:ext cx="5007260" cy="3385190"/>
          </a:xfrm>
          <a:prstGeom prst="rect">
            <a:avLst/>
          </a:prstGeom>
        </p:spPr>
      </p:pic>
      <p:pic>
        <p:nvPicPr>
          <p:cNvPr id="8" name="Picture 7" descr="A picture containing text, clipart&#10;&#10;Description automatically generated">
            <a:extLst>
              <a:ext uri="{FF2B5EF4-FFF2-40B4-BE49-F238E27FC236}">
                <a16:creationId xmlns:a16="http://schemas.microsoft.com/office/drawing/2014/main" id="{E1F5B86E-0617-4894-A652-4CEA3EF20977}"/>
              </a:ext>
            </a:extLst>
          </p:cNvPr>
          <p:cNvPicPr>
            <a:picLocks noChangeAspect="1"/>
          </p:cNvPicPr>
          <p:nvPr/>
        </p:nvPicPr>
        <p:blipFill>
          <a:blip r:embed="rId3"/>
          <a:stretch>
            <a:fillRect/>
          </a:stretch>
        </p:blipFill>
        <p:spPr>
          <a:xfrm>
            <a:off x="5161022" y="3713636"/>
            <a:ext cx="585219" cy="585219"/>
          </a:xfrm>
          <a:prstGeom prst="rect">
            <a:avLst/>
          </a:prstGeom>
        </p:spPr>
      </p:pic>
      <p:pic>
        <p:nvPicPr>
          <p:cNvPr id="7" name="Picture 2" descr="Twitter Logo transparent PNG - StickPNG">
            <a:extLst>
              <a:ext uri="{FF2B5EF4-FFF2-40B4-BE49-F238E27FC236}">
                <a16:creationId xmlns:a16="http://schemas.microsoft.com/office/drawing/2014/main" id="{78BE65F1-8AC5-4039-96EF-6AC81F4C5F6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3836" y="1342404"/>
            <a:ext cx="1011920" cy="10119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Twitter Logo transparent PNG - StickPNG">
            <a:extLst>
              <a:ext uri="{FF2B5EF4-FFF2-40B4-BE49-F238E27FC236}">
                <a16:creationId xmlns:a16="http://schemas.microsoft.com/office/drawing/2014/main" id="{78BE65F1-8AC5-4039-96EF-6AC81F4C5F6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3836" y="2354324"/>
            <a:ext cx="1011920" cy="101192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488518C9-7797-4F09-9176-DF1975F16AAC}"/>
              </a:ext>
            </a:extLst>
          </p:cNvPr>
          <p:cNvSpPr/>
          <p:nvPr/>
        </p:nvSpPr>
        <p:spPr>
          <a:xfrm rot="5400000">
            <a:off x="8525415" y="3216734"/>
            <a:ext cx="6898910" cy="4654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386" name="Picture 2" descr="See the source image">
            <a:extLst>
              <a:ext uri="{FF2B5EF4-FFF2-40B4-BE49-F238E27FC236}">
                <a16:creationId xmlns:a16="http://schemas.microsoft.com/office/drawing/2014/main" id="{5D88F0DE-D238-42D9-A145-60E499C553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402" y="4371974"/>
            <a:ext cx="2676525"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3603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F75A07-CD6D-4A35-A84F-C1A35555D04A}"/>
              </a:ext>
            </a:extLst>
          </p:cNvPr>
          <p:cNvPicPr/>
          <p:nvPr/>
        </p:nvPicPr>
        <p:blipFill rotWithShape="1">
          <a:blip r:embed="rId2">
            <a:extLst>
              <a:ext uri="{28A0092B-C50C-407E-A947-70E740481C1C}">
                <a14:useLocalDpi xmlns:a14="http://schemas.microsoft.com/office/drawing/2010/main" val="0"/>
              </a:ext>
            </a:extLst>
          </a:blip>
          <a:srcRect b="19244"/>
          <a:stretch/>
        </p:blipFill>
        <p:spPr>
          <a:xfrm>
            <a:off x="3104411" y="434561"/>
            <a:ext cx="5731510" cy="1327126"/>
          </a:xfrm>
          <a:prstGeom prst="rect">
            <a:avLst/>
          </a:prstGeom>
        </p:spPr>
      </p:pic>
      <p:sp>
        <p:nvSpPr>
          <p:cNvPr id="7" name="Rectangle 6">
            <a:extLst>
              <a:ext uri="{FF2B5EF4-FFF2-40B4-BE49-F238E27FC236}">
                <a16:creationId xmlns:a16="http://schemas.microsoft.com/office/drawing/2014/main" id="{140ED27C-F9EF-4E6F-95AD-CD6B21909BC7}"/>
              </a:ext>
            </a:extLst>
          </p:cNvPr>
          <p:cNvSpPr/>
          <p:nvPr/>
        </p:nvSpPr>
        <p:spPr>
          <a:xfrm>
            <a:off x="1277923" y="1902446"/>
            <a:ext cx="10307274" cy="2473113"/>
          </a:xfrm>
          <a:prstGeom prst="rect">
            <a:avLst/>
          </a:prstGeom>
        </p:spPr>
        <p:txBody>
          <a:bodyPr wrap="square">
            <a:spAutoFit/>
          </a:bodyPr>
          <a:lstStyle/>
          <a:p>
            <a:pPr algn="ctr">
              <a:lnSpc>
                <a:spcPct val="107000"/>
              </a:lnSpc>
              <a:spcAft>
                <a:spcPts val="0"/>
              </a:spcAft>
            </a:pPr>
            <a:r>
              <a:rPr lang="en-GB" dirty="0">
                <a:latin typeface="Calibri" panose="020F0502020204030204" pitchFamily="34" charset="0"/>
                <a:ea typeface="Calibri" panose="020F0502020204030204" pitchFamily="34" charset="0"/>
                <a:cs typeface="Calibri" panose="020F0502020204030204" pitchFamily="34" charset="0"/>
              </a:rPr>
              <a:t> </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3200" dirty="0">
                <a:latin typeface="Calibri" panose="020F0502020204030204" pitchFamily="34" charset="0"/>
                <a:ea typeface="Calibri" panose="020F0502020204030204" pitchFamily="34" charset="0"/>
                <a:cs typeface="Calibri" panose="020F0502020204030204" pitchFamily="34" charset="0"/>
              </a:rPr>
              <a:t>      </a:t>
            </a:r>
            <a:r>
              <a:rPr lang="en-GB" sz="3200" u="sng"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www.carrongrange.falkirk.sch.uk</a:t>
            </a:r>
            <a:r>
              <a:rPr lang="en-GB" sz="3200" dirty="0">
                <a:latin typeface="Calibri" panose="020F0502020204030204" pitchFamily="34" charset="0"/>
                <a:ea typeface="Calibri" panose="020F0502020204030204" pitchFamily="34" charset="0"/>
                <a:cs typeface="Calibri" panose="020F0502020204030204" pitchFamily="34" charset="0"/>
              </a:rPr>
              <a:t>            </a:t>
            </a:r>
            <a:endParaRPr lang="en-GB" sz="3200" b="1" dirty="0">
              <a:latin typeface="Verdana" panose="020B0604030504040204" pitchFamily="34" charset="0"/>
              <a:ea typeface="Calibri" panose="020F0502020204030204" pitchFamily="34" charset="0"/>
              <a:cs typeface="Calibri" panose="020F0502020204030204" pitchFamily="34" charset="0"/>
            </a:endParaRPr>
          </a:p>
          <a:p>
            <a:pPr>
              <a:lnSpc>
                <a:spcPct val="107000"/>
              </a:lnSpc>
              <a:spcAft>
                <a:spcPts val="0"/>
              </a:spcAft>
            </a:pPr>
            <a:endParaRPr lang="en-GB"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3200" b="1" dirty="0">
                <a:latin typeface="Calibri" panose="020F0502020204030204" pitchFamily="34" charset="0"/>
                <a:ea typeface="Calibri" panose="020F0502020204030204" pitchFamily="34" charset="0"/>
                <a:cs typeface="Calibri" panose="020F0502020204030204" pitchFamily="34" charset="0"/>
              </a:rPr>
              <a:t>                                                  </a:t>
            </a:r>
            <a:endParaRPr lang="en-GB" sz="3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3200" b="1" dirty="0">
                <a:latin typeface="+mj-lt"/>
                <a:ea typeface="Calibri" panose="020F0502020204030204" pitchFamily="34" charset="0"/>
                <a:cs typeface="Calibri" panose="020F0502020204030204" pitchFamily="34" charset="0"/>
              </a:rPr>
              <a:t>And always remember “Be all you can Be”</a:t>
            </a:r>
            <a:endParaRPr lang="en-GB" sz="3200" dirty="0">
              <a:effectLst/>
              <a:latin typeface="+mj-lt"/>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4E4C2ED6-8A84-411A-83DA-04D37E5FC055}"/>
              </a:ext>
            </a:extLst>
          </p:cNvPr>
          <p:cNvSpPr/>
          <p:nvPr/>
        </p:nvSpPr>
        <p:spPr>
          <a:xfrm>
            <a:off x="0" y="0"/>
            <a:ext cx="12192000" cy="4345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410" name="Picture 2" descr="See the source image">
            <a:extLst>
              <a:ext uri="{FF2B5EF4-FFF2-40B4-BE49-F238E27FC236}">
                <a16:creationId xmlns:a16="http://schemas.microsoft.com/office/drawing/2014/main" id="{05E437A0-19FE-42B6-A3FF-445A1C9FD5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65" y="3429000"/>
            <a:ext cx="3051346" cy="35790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See the source image">
            <a:extLst>
              <a:ext uri="{FF2B5EF4-FFF2-40B4-BE49-F238E27FC236}">
                <a16:creationId xmlns:a16="http://schemas.microsoft.com/office/drawing/2014/main" id="{3B98D939-82B5-4CFE-805E-ABFBF53921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40683" y="876959"/>
            <a:ext cx="1570433" cy="132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956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579B75-83A4-40F2-A1DD-B6D396364AB6}"/>
              </a:ext>
            </a:extLst>
          </p:cNvPr>
          <p:cNvSpPr/>
          <p:nvPr/>
        </p:nvSpPr>
        <p:spPr>
          <a:xfrm>
            <a:off x="0" y="0"/>
            <a:ext cx="335648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7FE70FF2-D67B-42D3-AC8F-103A3447CBC2}"/>
              </a:ext>
            </a:extLst>
          </p:cNvPr>
          <p:cNvSpPr>
            <a:spLocks noGrp="1"/>
          </p:cNvSpPr>
          <p:nvPr>
            <p:ph type="title"/>
          </p:nvPr>
        </p:nvSpPr>
        <p:spPr>
          <a:xfrm>
            <a:off x="226106" y="403671"/>
            <a:ext cx="3084844" cy="5772840"/>
          </a:xfrm>
        </p:spPr>
        <p:txBody>
          <a:bodyPr anchor="ctr">
            <a:normAutofit/>
          </a:bodyPr>
          <a:lstStyle/>
          <a:p>
            <a:br>
              <a:rPr lang="en-US" sz="3600" dirty="0">
                <a:solidFill>
                  <a:schemeClr val="bg1"/>
                </a:solidFill>
              </a:rPr>
            </a:br>
            <a:br>
              <a:rPr lang="en-US" sz="3600" dirty="0">
                <a:solidFill>
                  <a:schemeClr val="bg1"/>
                </a:solidFill>
              </a:rPr>
            </a:br>
            <a:br>
              <a:rPr lang="en-US" sz="3600" dirty="0">
                <a:solidFill>
                  <a:schemeClr val="bg1"/>
                </a:solidFill>
              </a:rPr>
            </a:br>
            <a:br>
              <a:rPr lang="en-US" sz="3600" dirty="0">
                <a:solidFill>
                  <a:schemeClr val="bg1"/>
                </a:solidFill>
              </a:rPr>
            </a:br>
            <a:r>
              <a:rPr lang="en-US" sz="3600" dirty="0">
                <a:solidFill>
                  <a:schemeClr val="bg1"/>
                </a:solidFill>
              </a:rPr>
              <a:t>A message from our </a:t>
            </a:r>
            <a:r>
              <a:rPr lang="en-US" sz="3600" dirty="0" err="1">
                <a:solidFill>
                  <a:schemeClr val="bg1"/>
                </a:solidFill>
              </a:rPr>
              <a:t>Headteacher</a:t>
            </a:r>
            <a:br>
              <a:rPr lang="en-US" sz="3600" dirty="0">
                <a:solidFill>
                  <a:schemeClr val="bg1"/>
                </a:solidFill>
              </a:rPr>
            </a:br>
            <a:br>
              <a:rPr lang="en-US" sz="3600" dirty="0">
                <a:solidFill>
                  <a:schemeClr val="bg1"/>
                </a:solidFill>
              </a:rPr>
            </a:br>
            <a:r>
              <a:rPr lang="en-US" sz="3600" dirty="0">
                <a:solidFill>
                  <a:schemeClr val="bg1"/>
                </a:solidFill>
              </a:rPr>
              <a:t>Mrs Proudlock </a:t>
            </a:r>
          </a:p>
        </p:txBody>
      </p:sp>
      <p:pic>
        <p:nvPicPr>
          <p:cNvPr id="5" name="Picture 4">
            <a:extLst>
              <a:ext uri="{FF2B5EF4-FFF2-40B4-BE49-F238E27FC236}">
                <a16:creationId xmlns:a16="http://schemas.microsoft.com/office/drawing/2014/main" id="{E3D12AAE-A0EB-4336-9732-E6E41F45BE21}"/>
              </a:ext>
            </a:extLst>
          </p:cNvPr>
          <p:cNvPicPr>
            <a:picLocks noChangeAspect="1"/>
          </p:cNvPicPr>
          <p:nvPr/>
        </p:nvPicPr>
        <p:blipFill>
          <a:blip r:embed="rId2"/>
          <a:stretch>
            <a:fillRect/>
          </a:stretch>
        </p:blipFill>
        <p:spPr>
          <a:xfrm>
            <a:off x="157680" y="203557"/>
            <a:ext cx="2483171" cy="2093458"/>
          </a:xfrm>
          <a:prstGeom prst="rect">
            <a:avLst/>
          </a:prstGeom>
        </p:spPr>
      </p:pic>
      <p:pic>
        <p:nvPicPr>
          <p:cNvPr id="2050" name="Picture 2" descr="See the source image">
            <a:extLst>
              <a:ext uri="{FF2B5EF4-FFF2-40B4-BE49-F238E27FC236}">
                <a16:creationId xmlns:a16="http://schemas.microsoft.com/office/drawing/2014/main" id="{B7FB0133-E48C-437D-9403-002E54C5DE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9598" y="1975094"/>
            <a:ext cx="1578429" cy="104406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D41E78B-2AD2-4C33-9279-88B21CEADDB3}"/>
              </a:ext>
            </a:extLst>
          </p:cNvPr>
          <p:cNvSpPr/>
          <p:nvPr/>
        </p:nvSpPr>
        <p:spPr>
          <a:xfrm>
            <a:off x="4064343" y="203557"/>
            <a:ext cx="8127657" cy="5262979"/>
          </a:xfrm>
          <a:prstGeom prst="rect">
            <a:avLst/>
          </a:prstGeom>
        </p:spPr>
        <p:txBody>
          <a:bodyPr wrap="square">
            <a:spAutoFit/>
          </a:bodyPr>
          <a:lstStyle/>
          <a:p>
            <a:pPr>
              <a:spcAft>
                <a:spcPts val="0"/>
              </a:spcAft>
            </a:pPr>
            <a:r>
              <a:rPr lang="en-GB" sz="2400" dirty="0">
                <a:latin typeface="Calibri" panose="020F0502020204030204" pitchFamily="34" charset="0"/>
                <a:ea typeface="Calibri" panose="020F0502020204030204" pitchFamily="34" charset="0"/>
              </a:rPr>
              <a:t>Ultimately, our young people display the school values of resilience, respect and responsibility on a daily basis. Working hard, encouraging and supporting each other and picking themselves up and getting on with it when things don’t always go their way, staff are proud of their achievements and their commitment to their school. I’ve said how busy this term is but as a term, it brings out the best in our young people and award ceremonies aside, they are all wonderful young people who should be very proud of what they have achieved in their school year, I certainly am. </a:t>
            </a:r>
          </a:p>
          <a:p>
            <a:pPr>
              <a:spcAft>
                <a:spcPts val="0"/>
              </a:spcAft>
            </a:pPr>
            <a:r>
              <a:rPr lang="en-GB" sz="2400" dirty="0">
                <a:latin typeface="Calibri" panose="020F0502020204030204" pitchFamily="34" charset="0"/>
                <a:ea typeface="Calibri" panose="020F0502020204030204" pitchFamily="34" charset="0"/>
              </a:rPr>
              <a:t> </a:t>
            </a:r>
          </a:p>
          <a:p>
            <a:pPr>
              <a:spcAft>
                <a:spcPts val="0"/>
              </a:spcAft>
            </a:pPr>
            <a:r>
              <a:rPr lang="en-GB" sz="2400" i="1" dirty="0">
                <a:solidFill>
                  <a:srgbClr val="1F497D"/>
                </a:solidFill>
                <a:latin typeface="Calibri" panose="020F0502020204030204" pitchFamily="34" charset="0"/>
                <a:ea typeface="Calibri" panose="020F0502020204030204" pitchFamily="34" charset="0"/>
              </a:rPr>
              <a:t>Janine </a:t>
            </a:r>
            <a:r>
              <a:rPr lang="en-GB" sz="2400" i="1" dirty="0" err="1">
                <a:solidFill>
                  <a:srgbClr val="1F497D"/>
                </a:solidFill>
                <a:latin typeface="Calibri" panose="020F0502020204030204" pitchFamily="34" charset="0"/>
                <a:ea typeface="Calibri" panose="020F0502020204030204" pitchFamily="34" charset="0"/>
              </a:rPr>
              <a:t>Proudlock</a:t>
            </a:r>
            <a:r>
              <a:rPr lang="en-GB" sz="2400" i="1" dirty="0">
                <a:solidFill>
                  <a:srgbClr val="1F497D"/>
                </a:solidFill>
                <a:latin typeface="Calibri" panose="020F0502020204030204" pitchFamily="34" charset="0"/>
                <a:ea typeface="Calibri" panose="020F0502020204030204" pitchFamily="34" charset="0"/>
              </a:rPr>
              <a:t> : Headteacher : </a:t>
            </a:r>
            <a:r>
              <a:rPr lang="en-GB" sz="2400" i="1" dirty="0" err="1">
                <a:solidFill>
                  <a:srgbClr val="1F497D"/>
                </a:solidFill>
                <a:latin typeface="Calibri" panose="020F0502020204030204" pitchFamily="34" charset="0"/>
                <a:ea typeface="Calibri" panose="020F0502020204030204" pitchFamily="34" charset="0"/>
              </a:rPr>
              <a:t>Carrongrange</a:t>
            </a:r>
            <a:r>
              <a:rPr lang="en-GB" sz="2400" i="1" dirty="0">
                <a:solidFill>
                  <a:srgbClr val="1F497D"/>
                </a:solidFill>
                <a:latin typeface="Calibri" panose="020F0502020204030204" pitchFamily="34" charset="0"/>
                <a:ea typeface="Calibri" panose="020F0502020204030204" pitchFamily="34" charset="0"/>
              </a:rPr>
              <a:t> High School : </a:t>
            </a:r>
            <a:r>
              <a:rPr lang="en-GB" sz="2400" i="1" u="sng" dirty="0">
                <a:solidFill>
                  <a:srgbClr val="0563C1"/>
                </a:solidFill>
                <a:latin typeface="Calibri" panose="020F0502020204030204" pitchFamily="34" charset="0"/>
                <a:ea typeface="Calibri" panose="020F0502020204030204" pitchFamily="34" charset="0"/>
                <a:hlinkClick r:id="rId4"/>
              </a:rPr>
              <a:t>Janine.proudlock@falkirk.gov.uk</a:t>
            </a:r>
            <a:r>
              <a:rPr lang="en-GB" sz="2400" i="1" dirty="0">
                <a:solidFill>
                  <a:srgbClr val="1F497D"/>
                </a:solidFill>
                <a:latin typeface="Calibri" panose="020F0502020204030204" pitchFamily="34" charset="0"/>
                <a:ea typeface="Calibri" panose="020F0502020204030204" pitchFamily="34" charset="0"/>
              </a:rPr>
              <a:t> : 01324 492592</a:t>
            </a:r>
            <a:endParaRPr lang="en-GB" sz="2400" dirty="0">
              <a:latin typeface="Calibri" panose="020F0502020204030204" pitchFamily="34" charset="0"/>
              <a:ea typeface="Calibri" panose="020F0502020204030204" pitchFamily="34" charset="0"/>
            </a:endParaRPr>
          </a:p>
          <a:p>
            <a:pPr>
              <a:spcAft>
                <a:spcPts val="0"/>
              </a:spcAft>
            </a:pPr>
            <a:r>
              <a:rPr lang="en-GB" sz="2400" i="1" dirty="0">
                <a:solidFill>
                  <a:srgbClr val="1F497D"/>
                </a:solidFill>
                <a:latin typeface="Calibri" panose="020F0502020204030204" pitchFamily="34" charset="0"/>
                <a:ea typeface="Calibri" panose="020F0502020204030204" pitchFamily="34" charset="0"/>
              </a:rPr>
              <a:t> </a:t>
            </a:r>
            <a:endParaRPr lang="en-GB" sz="2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846656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ee the source image">
            <a:extLst>
              <a:ext uri="{FF2B5EF4-FFF2-40B4-BE49-F238E27FC236}">
                <a16:creationId xmlns:a16="http://schemas.microsoft.com/office/drawing/2014/main" id="{B8E6F112-2499-4AB6-9326-7F41868A2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2676" y="3603983"/>
            <a:ext cx="12234676" cy="323530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7294B9BA-7890-44F6-AF76-72FB7066CFE7}"/>
              </a:ext>
            </a:extLst>
          </p:cNvPr>
          <p:cNvGrpSpPr/>
          <p:nvPr/>
        </p:nvGrpSpPr>
        <p:grpSpPr>
          <a:xfrm>
            <a:off x="0" y="299850"/>
            <a:ext cx="5805182" cy="1336515"/>
            <a:chOff x="0" y="0"/>
            <a:chExt cx="3391832" cy="923925"/>
          </a:xfrm>
        </p:grpSpPr>
        <p:sp>
          <p:nvSpPr>
            <p:cNvPr id="5" name="Rectangle 4">
              <a:extLst>
                <a:ext uri="{FF2B5EF4-FFF2-40B4-BE49-F238E27FC236}">
                  <a16:creationId xmlns:a16="http://schemas.microsoft.com/office/drawing/2014/main" id="{1D7CD136-276A-424D-B087-64B7F77D0E1D}"/>
                </a:ext>
              </a:extLst>
            </p:cNvPr>
            <p:cNvSpPr/>
            <p:nvPr/>
          </p:nvSpPr>
          <p:spPr>
            <a:xfrm>
              <a:off x="0" y="237506"/>
              <a:ext cx="2848610" cy="371475"/>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solidFill>
                    <a:srgbClr val="000000"/>
                  </a:solidFill>
                  <a:effectLst/>
                  <a:latin typeface="Kristen ITC" panose="03050502040202030202" pitchFamily="66" charset="0"/>
                  <a:ea typeface="Calibri" panose="020F0502020204030204" pitchFamily="34" charset="0"/>
                  <a:cs typeface="Times New Roman" panose="02020603050405020304" pitchFamily="18" charset="0"/>
                </a:rPr>
                <a:t>GRANGE HOUSE   </a:t>
              </a:r>
              <a:endParaRPr lang="en-GB" dirty="0">
                <a:effectLst/>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08134579-1412-4A5C-BDA4-2AE9ECAD35B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391" b="19553"/>
            <a:stretch/>
          </p:blipFill>
          <p:spPr bwMode="auto">
            <a:xfrm>
              <a:off x="2446317" y="0"/>
              <a:ext cx="945515" cy="923925"/>
            </a:xfrm>
            <a:prstGeom prst="rect">
              <a:avLst/>
            </a:prstGeom>
            <a:ln>
              <a:noFill/>
            </a:ln>
            <a:extLst>
              <a:ext uri="{53640926-AAD7-44D8-BBD7-CCE9431645EC}">
                <a14:shadowObscured xmlns:a14="http://schemas.microsoft.com/office/drawing/2010/main"/>
              </a:ext>
            </a:extLst>
          </p:spPr>
        </p:pic>
      </p:grpSp>
      <p:sp>
        <p:nvSpPr>
          <p:cNvPr id="2" name="Rectangle 1">
            <a:extLst>
              <a:ext uri="{FF2B5EF4-FFF2-40B4-BE49-F238E27FC236}">
                <a16:creationId xmlns:a16="http://schemas.microsoft.com/office/drawing/2014/main" id="{B5C78716-C8E2-4161-950A-E09F96D798CF}"/>
              </a:ext>
            </a:extLst>
          </p:cNvPr>
          <p:cNvSpPr/>
          <p:nvPr/>
        </p:nvSpPr>
        <p:spPr>
          <a:xfrm>
            <a:off x="5805182" y="506442"/>
            <a:ext cx="5949938" cy="923330"/>
          </a:xfrm>
          <a:prstGeom prst="rect">
            <a:avLst/>
          </a:prstGeom>
          <a:noFill/>
        </p:spPr>
        <p:txBody>
          <a:bodyPr wrap="square" lIns="91440" tIns="45720" rIns="91440" bIns="45720">
            <a:spAutoFit/>
          </a:bodyPr>
          <a:lstStyle/>
          <a:p>
            <a:pPr algn="ctr"/>
            <a:r>
              <a:rPr lang="en-US" sz="5400" b="1" cap="none" spc="0" dirty="0">
                <a:ln w="12700">
                  <a:solidFill>
                    <a:schemeClr val="accent3">
                      <a:lumMod val="50000"/>
                    </a:schemeClr>
                  </a:solidFill>
                  <a:prstDash val="solid"/>
                </a:ln>
                <a:solidFill>
                  <a:schemeClr val="accent2">
                    <a:lumMod val="50000"/>
                  </a:schemeClr>
                </a:solidFill>
                <a:effectLst>
                  <a:innerShdw blurRad="177800">
                    <a:schemeClr val="accent3">
                      <a:lumMod val="50000"/>
                    </a:schemeClr>
                  </a:innerShdw>
                </a:effectLst>
              </a:rPr>
              <a:t>Pupils of the month </a:t>
            </a:r>
          </a:p>
        </p:txBody>
      </p:sp>
      <p:pic>
        <p:nvPicPr>
          <p:cNvPr id="1026" name="Picture 2" descr="See the source image">
            <a:extLst>
              <a:ext uri="{FF2B5EF4-FFF2-40B4-BE49-F238E27FC236}">
                <a16:creationId xmlns:a16="http://schemas.microsoft.com/office/drawing/2014/main" id="{0C27A75F-C45D-4799-A47B-2239E04A0FD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08218" y="2284193"/>
            <a:ext cx="2439988" cy="245190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8FC19EC-C028-4619-8B92-FB3508AB39B3}"/>
              </a:ext>
            </a:extLst>
          </p:cNvPr>
          <p:cNvSpPr txBox="1"/>
          <p:nvPr/>
        </p:nvSpPr>
        <p:spPr>
          <a:xfrm>
            <a:off x="351564" y="2129795"/>
            <a:ext cx="6464437" cy="3416320"/>
          </a:xfrm>
          <a:prstGeom prst="rect">
            <a:avLst/>
          </a:prstGeom>
          <a:solidFill>
            <a:srgbClr val="FFCC99"/>
          </a:solidFill>
          <a:ln>
            <a:solidFill>
              <a:schemeClr val="tx1"/>
            </a:solidFill>
          </a:ln>
        </p:spPr>
        <p:txBody>
          <a:bodyPr wrap="square" rtlCol="0">
            <a:spAutoFit/>
          </a:bodyPr>
          <a:lstStyle/>
          <a:p>
            <a:r>
              <a:rPr lang="en-GB" sz="2400" b="1" dirty="0">
                <a:solidFill>
                  <a:srgbClr val="C00000"/>
                </a:solidFill>
              </a:rPr>
              <a:t>April 2023</a:t>
            </a:r>
            <a:endParaRPr lang="en-GB" sz="2400" dirty="0">
              <a:solidFill>
                <a:srgbClr val="C00000"/>
              </a:solidFill>
            </a:endParaRPr>
          </a:p>
          <a:p>
            <a:r>
              <a:rPr lang="en-GB" sz="2400" b="1" dirty="0"/>
              <a:t>BGE: </a:t>
            </a:r>
            <a:r>
              <a:rPr lang="en-GB" sz="2400" dirty="0"/>
              <a:t>Alex Evans – Alex has come such a long way with his communication both in class and across the school. We are all so proud of him.</a:t>
            </a:r>
          </a:p>
          <a:p>
            <a:endParaRPr lang="en-GB" sz="2400" dirty="0"/>
          </a:p>
          <a:p>
            <a:r>
              <a:rPr lang="en-GB" sz="2400" b="1" dirty="0"/>
              <a:t>Seniors: </a:t>
            </a:r>
            <a:r>
              <a:rPr lang="en-GB" sz="2400" dirty="0"/>
              <a:t>Ryan Dick – For working diligently at the Coffee Cart.  Ryan has also completed all his assessments and shown a good attitude in class.</a:t>
            </a:r>
          </a:p>
          <a:p>
            <a:r>
              <a:rPr lang="en-GB" sz="2400" dirty="0"/>
              <a:t> </a:t>
            </a:r>
          </a:p>
        </p:txBody>
      </p:sp>
    </p:spTree>
    <p:extLst>
      <p:ext uri="{BB962C8B-B14F-4D97-AF65-F5344CB8AC3E}">
        <p14:creationId xmlns:p14="http://schemas.microsoft.com/office/powerpoint/2010/main" val="1416119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ee the source image">
            <a:extLst>
              <a:ext uri="{FF2B5EF4-FFF2-40B4-BE49-F238E27FC236}">
                <a16:creationId xmlns:a16="http://schemas.microsoft.com/office/drawing/2014/main" id="{B8E6F112-2499-4AB6-9326-7F41868A2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2676" y="3603983"/>
            <a:ext cx="12234676" cy="32353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5C78716-C8E2-4161-950A-E09F96D798CF}"/>
              </a:ext>
            </a:extLst>
          </p:cNvPr>
          <p:cNvSpPr/>
          <p:nvPr/>
        </p:nvSpPr>
        <p:spPr>
          <a:xfrm>
            <a:off x="5805182" y="506442"/>
            <a:ext cx="5949938" cy="923330"/>
          </a:xfrm>
          <a:prstGeom prst="rect">
            <a:avLst/>
          </a:prstGeom>
          <a:noFill/>
        </p:spPr>
        <p:txBody>
          <a:bodyPr wrap="square" lIns="91440" tIns="45720" rIns="91440" bIns="45720">
            <a:spAutoFit/>
          </a:bodyPr>
          <a:lstStyle/>
          <a:p>
            <a:pPr algn="ctr"/>
            <a:r>
              <a:rPr lang="en-US" sz="5400" b="1" cap="none" spc="0" dirty="0">
                <a:ln w="12700">
                  <a:solidFill>
                    <a:schemeClr val="accent3">
                      <a:lumMod val="50000"/>
                    </a:schemeClr>
                  </a:solidFill>
                  <a:prstDash val="solid"/>
                </a:ln>
                <a:solidFill>
                  <a:schemeClr val="accent2">
                    <a:lumMod val="50000"/>
                  </a:schemeClr>
                </a:solidFill>
                <a:effectLst>
                  <a:innerShdw blurRad="177800">
                    <a:schemeClr val="accent3">
                      <a:lumMod val="50000"/>
                    </a:schemeClr>
                  </a:innerShdw>
                </a:effectLst>
              </a:rPr>
              <a:t>Pupils of the month </a:t>
            </a:r>
          </a:p>
        </p:txBody>
      </p:sp>
      <p:pic>
        <p:nvPicPr>
          <p:cNvPr id="1026" name="Picture 2" descr="See the source image">
            <a:extLst>
              <a:ext uri="{FF2B5EF4-FFF2-40B4-BE49-F238E27FC236}">
                <a16:creationId xmlns:a16="http://schemas.microsoft.com/office/drawing/2014/main" id="{0C27A75F-C45D-4799-A47B-2239E04A0F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08218" y="2284193"/>
            <a:ext cx="2439988" cy="245190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61622738-1234-4C84-838D-A883CE3B05CF}"/>
              </a:ext>
            </a:extLst>
          </p:cNvPr>
          <p:cNvGrpSpPr/>
          <p:nvPr/>
        </p:nvGrpSpPr>
        <p:grpSpPr>
          <a:xfrm>
            <a:off x="0" y="284134"/>
            <a:ext cx="5754848" cy="1502721"/>
            <a:chOff x="0" y="0"/>
            <a:chExt cx="3418378" cy="1038225"/>
          </a:xfrm>
        </p:grpSpPr>
        <p:sp>
          <p:nvSpPr>
            <p:cNvPr id="10" name="Rectangle 9">
              <a:extLst>
                <a:ext uri="{FF2B5EF4-FFF2-40B4-BE49-F238E27FC236}">
                  <a16:creationId xmlns:a16="http://schemas.microsoft.com/office/drawing/2014/main" id="{C4085064-EAAD-431C-8751-4569783F049B}"/>
                </a:ext>
              </a:extLst>
            </p:cNvPr>
            <p:cNvSpPr/>
            <p:nvPr/>
          </p:nvSpPr>
          <p:spPr>
            <a:xfrm>
              <a:off x="0" y="296884"/>
              <a:ext cx="2848610" cy="371475"/>
            </a:xfrm>
            <a:prstGeom prst="rect">
              <a:avLst/>
            </a:prstGeom>
            <a:solidFill>
              <a:srgbClr val="0070C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solidFill>
                    <a:srgbClr val="000000"/>
                  </a:solidFill>
                  <a:effectLst/>
                  <a:latin typeface="Kristen ITC" panose="03050502040202030202" pitchFamily="66" charset="0"/>
                  <a:ea typeface="Calibri" panose="020F0502020204030204" pitchFamily="34" charset="0"/>
                  <a:cs typeface="Times New Roman" panose="02020603050405020304" pitchFamily="18" charset="0"/>
                </a:rPr>
                <a:t>INCHYRA HOUSE   </a:t>
              </a:r>
              <a:endParaRPr lang="en-GB" dirty="0">
                <a:effectLst/>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D722ADA3-D015-4853-8AC8-A3B4B096E1F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923" b="9708"/>
            <a:stretch/>
          </p:blipFill>
          <p:spPr bwMode="auto">
            <a:xfrm>
              <a:off x="2493818" y="0"/>
              <a:ext cx="924560" cy="1038225"/>
            </a:xfrm>
            <a:prstGeom prst="rect">
              <a:avLst/>
            </a:prstGeom>
            <a:ln>
              <a:noFill/>
            </a:ln>
            <a:extLst>
              <a:ext uri="{53640926-AAD7-44D8-BBD7-CCE9431645EC}">
                <a14:shadowObscured xmlns:a14="http://schemas.microsoft.com/office/drawing/2010/main"/>
              </a:ext>
            </a:extLst>
          </p:spPr>
        </p:pic>
      </p:grpSp>
      <p:sp>
        <p:nvSpPr>
          <p:cNvPr id="13" name="TextBox 12">
            <a:extLst>
              <a:ext uri="{FF2B5EF4-FFF2-40B4-BE49-F238E27FC236}">
                <a16:creationId xmlns:a16="http://schemas.microsoft.com/office/drawing/2014/main" id="{89896DF7-8DF7-45F3-B976-41748D812AB9}"/>
              </a:ext>
            </a:extLst>
          </p:cNvPr>
          <p:cNvSpPr txBox="1"/>
          <p:nvPr/>
        </p:nvSpPr>
        <p:spPr>
          <a:xfrm>
            <a:off x="351564" y="2129795"/>
            <a:ext cx="6464437" cy="3662541"/>
          </a:xfrm>
          <a:prstGeom prst="rect">
            <a:avLst/>
          </a:prstGeom>
          <a:solidFill>
            <a:srgbClr val="FFCC99"/>
          </a:solidFill>
          <a:ln>
            <a:solidFill>
              <a:schemeClr val="tx1"/>
            </a:solidFill>
          </a:ln>
        </p:spPr>
        <p:txBody>
          <a:bodyPr wrap="square" rtlCol="0">
            <a:spAutoFit/>
          </a:bodyPr>
          <a:lstStyle/>
          <a:p>
            <a:endParaRPr lang="en-GB" b="1" dirty="0"/>
          </a:p>
          <a:p>
            <a:endParaRPr lang="en-GB" b="1" dirty="0"/>
          </a:p>
          <a:p>
            <a:r>
              <a:rPr lang="en-GB" sz="2800" b="1" dirty="0">
                <a:solidFill>
                  <a:srgbClr val="0070C0"/>
                </a:solidFill>
              </a:rPr>
              <a:t>April 2023</a:t>
            </a:r>
          </a:p>
          <a:p>
            <a:r>
              <a:rPr lang="en-GB" sz="2400" b="1" dirty="0"/>
              <a:t>BGE: </a:t>
            </a:r>
            <a:r>
              <a:rPr lang="en-GB" sz="2400" dirty="0"/>
              <a:t>Jamie </a:t>
            </a:r>
            <a:r>
              <a:rPr lang="en-GB" sz="2400" dirty="0" err="1"/>
              <a:t>McLuckie</a:t>
            </a:r>
            <a:r>
              <a:rPr lang="en-GB" sz="2400" dirty="0"/>
              <a:t> – Jamie has dealt with everything in his stride over the last few weeks and we are very proud of him.</a:t>
            </a:r>
          </a:p>
          <a:p>
            <a:endParaRPr lang="en-GB" sz="2400" dirty="0"/>
          </a:p>
          <a:p>
            <a:r>
              <a:rPr lang="en-GB" sz="2400" b="1" dirty="0"/>
              <a:t>Seniors: </a:t>
            </a:r>
            <a:r>
              <a:rPr lang="en-GB" sz="2400" dirty="0"/>
              <a:t>Stephen Black – Being more independent at lunchtime and listening to instructions and brightening up everyone’s day.</a:t>
            </a:r>
          </a:p>
        </p:txBody>
      </p:sp>
    </p:spTree>
    <p:extLst>
      <p:ext uri="{BB962C8B-B14F-4D97-AF65-F5344CB8AC3E}">
        <p14:creationId xmlns:p14="http://schemas.microsoft.com/office/powerpoint/2010/main" val="54218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ee the source image">
            <a:extLst>
              <a:ext uri="{FF2B5EF4-FFF2-40B4-BE49-F238E27FC236}">
                <a16:creationId xmlns:a16="http://schemas.microsoft.com/office/drawing/2014/main" id="{B8E6F112-2499-4AB6-9326-7F41868A2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76799" y="4171677"/>
            <a:ext cx="12015200" cy="266760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5C78716-C8E2-4161-950A-E09F96D798CF}"/>
              </a:ext>
            </a:extLst>
          </p:cNvPr>
          <p:cNvSpPr/>
          <p:nvPr/>
        </p:nvSpPr>
        <p:spPr>
          <a:xfrm>
            <a:off x="5805182" y="506442"/>
            <a:ext cx="5949938" cy="923330"/>
          </a:xfrm>
          <a:prstGeom prst="rect">
            <a:avLst/>
          </a:prstGeom>
          <a:noFill/>
        </p:spPr>
        <p:txBody>
          <a:bodyPr wrap="square" lIns="91440" tIns="45720" rIns="91440" bIns="45720">
            <a:spAutoFit/>
          </a:bodyPr>
          <a:lstStyle/>
          <a:p>
            <a:pPr algn="ctr"/>
            <a:r>
              <a:rPr lang="en-US" sz="5400" b="1" cap="none" spc="0" dirty="0">
                <a:ln w="12700">
                  <a:solidFill>
                    <a:schemeClr val="accent3">
                      <a:lumMod val="50000"/>
                    </a:schemeClr>
                  </a:solidFill>
                  <a:prstDash val="solid"/>
                </a:ln>
                <a:solidFill>
                  <a:schemeClr val="accent2">
                    <a:lumMod val="50000"/>
                  </a:schemeClr>
                </a:solidFill>
                <a:effectLst>
                  <a:innerShdw blurRad="177800">
                    <a:schemeClr val="accent3">
                      <a:lumMod val="50000"/>
                    </a:schemeClr>
                  </a:innerShdw>
                </a:effectLst>
              </a:rPr>
              <a:t>Pupils of the month </a:t>
            </a:r>
          </a:p>
        </p:txBody>
      </p:sp>
      <p:pic>
        <p:nvPicPr>
          <p:cNvPr id="1026" name="Picture 2" descr="See the source image">
            <a:extLst>
              <a:ext uri="{FF2B5EF4-FFF2-40B4-BE49-F238E27FC236}">
                <a16:creationId xmlns:a16="http://schemas.microsoft.com/office/drawing/2014/main" id="{0C27A75F-C45D-4799-A47B-2239E04A0F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08218" y="2284193"/>
            <a:ext cx="2439988" cy="245190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526F3FD3-513F-4BFB-9DE8-43CA4D4535BE}"/>
              </a:ext>
            </a:extLst>
          </p:cNvPr>
          <p:cNvGrpSpPr/>
          <p:nvPr/>
        </p:nvGrpSpPr>
        <p:grpSpPr>
          <a:xfrm>
            <a:off x="0" y="127796"/>
            <a:ext cx="5754848" cy="1586611"/>
            <a:chOff x="0" y="0"/>
            <a:chExt cx="3392030" cy="1009015"/>
          </a:xfrm>
        </p:grpSpPr>
        <p:sp>
          <p:nvSpPr>
            <p:cNvPr id="11" name="Rectangle 10">
              <a:extLst>
                <a:ext uri="{FF2B5EF4-FFF2-40B4-BE49-F238E27FC236}">
                  <a16:creationId xmlns:a16="http://schemas.microsoft.com/office/drawing/2014/main" id="{18AF7A52-A249-4A9C-9AE3-27559F7483FE}"/>
                </a:ext>
              </a:extLst>
            </p:cNvPr>
            <p:cNvSpPr/>
            <p:nvPr/>
          </p:nvSpPr>
          <p:spPr>
            <a:xfrm>
              <a:off x="0" y="296884"/>
              <a:ext cx="2848610" cy="371475"/>
            </a:xfrm>
            <a:prstGeom prst="rect">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solidFill>
                    <a:srgbClr val="000000"/>
                  </a:solidFill>
                  <a:effectLst/>
                  <a:latin typeface="Kristen ITC" panose="03050502040202030202" pitchFamily="66" charset="0"/>
                  <a:ea typeface="Calibri" panose="020F0502020204030204" pitchFamily="34" charset="0"/>
                  <a:cs typeface="Times New Roman" panose="02020603050405020304" pitchFamily="18" charset="0"/>
                </a:rPr>
                <a:t>RANNOCH HOUSE   </a:t>
              </a:r>
              <a:endParaRPr lang="en-GB" dirty="0">
                <a:effectLst/>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84BA174B-5B80-4458-AAFD-9E6F209340D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4949"/>
            <a:stretch/>
          </p:blipFill>
          <p:spPr bwMode="auto">
            <a:xfrm>
              <a:off x="2553195" y="0"/>
              <a:ext cx="838835" cy="1009015"/>
            </a:xfrm>
            <a:prstGeom prst="rect">
              <a:avLst/>
            </a:prstGeom>
            <a:ln>
              <a:noFill/>
            </a:ln>
            <a:extLst>
              <a:ext uri="{53640926-AAD7-44D8-BBD7-CCE9431645EC}">
                <a14:shadowObscured xmlns:a14="http://schemas.microsoft.com/office/drawing/2010/main"/>
              </a:ext>
            </a:extLst>
          </p:spPr>
        </p:pic>
      </p:grpSp>
      <p:sp>
        <p:nvSpPr>
          <p:cNvPr id="15" name="TextBox 14">
            <a:extLst>
              <a:ext uri="{FF2B5EF4-FFF2-40B4-BE49-F238E27FC236}">
                <a16:creationId xmlns:a16="http://schemas.microsoft.com/office/drawing/2014/main" id="{4049FF08-4068-4DA5-A490-DE539575A6F6}"/>
              </a:ext>
            </a:extLst>
          </p:cNvPr>
          <p:cNvSpPr txBox="1"/>
          <p:nvPr/>
        </p:nvSpPr>
        <p:spPr>
          <a:xfrm>
            <a:off x="626742" y="1911116"/>
            <a:ext cx="5128106" cy="3785652"/>
          </a:xfrm>
          <a:prstGeom prst="rect">
            <a:avLst/>
          </a:prstGeom>
          <a:solidFill>
            <a:srgbClr val="FFCC99"/>
          </a:solidFill>
          <a:ln>
            <a:solidFill>
              <a:schemeClr val="tx1"/>
            </a:solidFill>
          </a:ln>
        </p:spPr>
        <p:txBody>
          <a:bodyPr wrap="square" rtlCol="0">
            <a:spAutoFit/>
          </a:bodyPr>
          <a:lstStyle/>
          <a:p>
            <a:r>
              <a:rPr lang="en-GB" sz="2400" b="1" dirty="0">
                <a:solidFill>
                  <a:srgbClr val="FFFF00"/>
                </a:solidFill>
              </a:rPr>
              <a:t>April 2023</a:t>
            </a:r>
          </a:p>
          <a:p>
            <a:r>
              <a:rPr lang="en-GB" sz="2400" b="1" dirty="0"/>
              <a:t>BGE: </a:t>
            </a:r>
            <a:r>
              <a:rPr lang="en-GB" sz="2400" dirty="0"/>
              <a:t>Ellie Clarkson – Ellie is showing real maturity over the last couple of months, listening well to instructions. She is helpful to others, responsible and kind.</a:t>
            </a:r>
          </a:p>
          <a:p>
            <a:endParaRPr lang="en-GB" sz="2400" dirty="0"/>
          </a:p>
          <a:p>
            <a:r>
              <a:rPr lang="en-GB" sz="2400" b="1" dirty="0"/>
              <a:t>Seniors: </a:t>
            </a:r>
            <a:r>
              <a:rPr lang="en-GB" sz="2400" dirty="0" err="1"/>
              <a:t>Enrik</a:t>
            </a:r>
            <a:r>
              <a:rPr lang="en-GB" sz="2400" dirty="0"/>
              <a:t> </a:t>
            </a:r>
            <a:r>
              <a:rPr lang="en-GB" sz="2400" dirty="0" err="1"/>
              <a:t>Carvatchi</a:t>
            </a:r>
            <a:r>
              <a:rPr lang="en-GB" sz="2400" dirty="0"/>
              <a:t> – Helping with the breakfast rolls and cleaning the laser cutter.</a:t>
            </a:r>
          </a:p>
        </p:txBody>
      </p:sp>
    </p:spTree>
    <p:extLst>
      <p:ext uri="{BB962C8B-B14F-4D97-AF65-F5344CB8AC3E}">
        <p14:creationId xmlns:p14="http://schemas.microsoft.com/office/powerpoint/2010/main" val="2144452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ee the source image">
            <a:extLst>
              <a:ext uri="{FF2B5EF4-FFF2-40B4-BE49-F238E27FC236}">
                <a16:creationId xmlns:a16="http://schemas.microsoft.com/office/drawing/2014/main" id="{B8E6F112-2499-4AB6-9326-7F41868A2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2676" y="4387377"/>
            <a:ext cx="12234676" cy="245190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5C78716-C8E2-4161-950A-E09F96D798CF}"/>
              </a:ext>
            </a:extLst>
          </p:cNvPr>
          <p:cNvSpPr/>
          <p:nvPr/>
        </p:nvSpPr>
        <p:spPr>
          <a:xfrm>
            <a:off x="5805182" y="506442"/>
            <a:ext cx="5949938" cy="923330"/>
          </a:xfrm>
          <a:prstGeom prst="rect">
            <a:avLst/>
          </a:prstGeom>
          <a:noFill/>
        </p:spPr>
        <p:txBody>
          <a:bodyPr wrap="square" lIns="91440" tIns="45720" rIns="91440" bIns="45720">
            <a:spAutoFit/>
          </a:bodyPr>
          <a:lstStyle/>
          <a:p>
            <a:pPr algn="ctr"/>
            <a:r>
              <a:rPr lang="en-US" sz="5400" b="1" cap="none" spc="0" dirty="0">
                <a:ln w="12700">
                  <a:solidFill>
                    <a:schemeClr val="accent3">
                      <a:lumMod val="50000"/>
                    </a:schemeClr>
                  </a:solidFill>
                  <a:prstDash val="solid"/>
                </a:ln>
                <a:solidFill>
                  <a:schemeClr val="accent2">
                    <a:lumMod val="50000"/>
                  </a:schemeClr>
                </a:solidFill>
                <a:effectLst>
                  <a:innerShdw blurRad="177800">
                    <a:schemeClr val="accent3">
                      <a:lumMod val="50000"/>
                    </a:schemeClr>
                  </a:innerShdw>
                </a:effectLst>
              </a:rPr>
              <a:t>Pupils of the month </a:t>
            </a:r>
          </a:p>
        </p:txBody>
      </p:sp>
      <p:pic>
        <p:nvPicPr>
          <p:cNvPr id="1026" name="Picture 2" descr="See the source image">
            <a:extLst>
              <a:ext uri="{FF2B5EF4-FFF2-40B4-BE49-F238E27FC236}">
                <a16:creationId xmlns:a16="http://schemas.microsoft.com/office/drawing/2014/main" id="{0C27A75F-C45D-4799-A47B-2239E04A0F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8903" y="1825893"/>
            <a:ext cx="2956951" cy="297139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A4CEDA46-0657-42A8-BCC9-05C42DBC9287}"/>
              </a:ext>
            </a:extLst>
          </p:cNvPr>
          <p:cNvGrpSpPr/>
          <p:nvPr/>
        </p:nvGrpSpPr>
        <p:grpSpPr>
          <a:xfrm>
            <a:off x="0" y="110321"/>
            <a:ext cx="5922628" cy="1586611"/>
            <a:chOff x="0" y="0"/>
            <a:chExt cx="3429165" cy="1021080"/>
          </a:xfrm>
        </p:grpSpPr>
        <p:sp>
          <p:nvSpPr>
            <p:cNvPr id="10" name="Rectangle 9">
              <a:extLst>
                <a:ext uri="{FF2B5EF4-FFF2-40B4-BE49-F238E27FC236}">
                  <a16:creationId xmlns:a16="http://schemas.microsoft.com/office/drawing/2014/main" id="{005FA8B9-F2A1-4095-A142-45B974EF4FBE}"/>
                </a:ext>
              </a:extLst>
            </p:cNvPr>
            <p:cNvSpPr/>
            <p:nvPr/>
          </p:nvSpPr>
          <p:spPr>
            <a:xfrm>
              <a:off x="0" y="296884"/>
              <a:ext cx="2848610" cy="371475"/>
            </a:xfrm>
            <a:prstGeom prst="rect">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solidFill>
                    <a:srgbClr val="000000"/>
                  </a:solidFill>
                  <a:effectLst/>
                  <a:latin typeface="Kristen ITC" panose="03050502040202030202" pitchFamily="66" charset="0"/>
                  <a:ea typeface="Calibri" panose="020F0502020204030204" pitchFamily="34" charset="0"/>
                  <a:cs typeface="Times New Roman" panose="02020603050405020304" pitchFamily="18" charset="0"/>
                </a:rPr>
                <a:t>ZETLAND HOUSE   </a:t>
              </a:r>
              <a:endParaRPr lang="en-GB" dirty="0">
                <a:effectLst/>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AD433E06-968E-4090-97AF-4FA0360768B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7943"/>
            <a:stretch/>
          </p:blipFill>
          <p:spPr bwMode="auto">
            <a:xfrm>
              <a:off x="2375065" y="0"/>
              <a:ext cx="1054100" cy="1021080"/>
            </a:xfrm>
            <a:prstGeom prst="rect">
              <a:avLst/>
            </a:prstGeom>
            <a:ln>
              <a:noFill/>
            </a:ln>
            <a:extLst>
              <a:ext uri="{53640926-AAD7-44D8-BBD7-CCE9431645EC}">
                <a14:shadowObscured xmlns:a14="http://schemas.microsoft.com/office/drawing/2010/main"/>
              </a:ext>
            </a:extLst>
          </p:spPr>
        </p:pic>
      </p:grpSp>
      <p:sp>
        <p:nvSpPr>
          <p:cNvPr id="14" name="TextBox 13">
            <a:extLst>
              <a:ext uri="{FF2B5EF4-FFF2-40B4-BE49-F238E27FC236}">
                <a16:creationId xmlns:a16="http://schemas.microsoft.com/office/drawing/2014/main" id="{57A8AE23-0529-4FB0-9903-B0F243100A14}"/>
              </a:ext>
            </a:extLst>
          </p:cNvPr>
          <p:cNvSpPr txBox="1"/>
          <p:nvPr/>
        </p:nvSpPr>
        <p:spPr>
          <a:xfrm>
            <a:off x="626742" y="1911115"/>
            <a:ext cx="5469258" cy="2677656"/>
          </a:xfrm>
          <a:prstGeom prst="rect">
            <a:avLst/>
          </a:prstGeom>
          <a:solidFill>
            <a:srgbClr val="FFCC99"/>
          </a:solidFill>
          <a:ln>
            <a:solidFill>
              <a:schemeClr val="tx1"/>
            </a:solidFill>
          </a:ln>
        </p:spPr>
        <p:txBody>
          <a:bodyPr wrap="square" rtlCol="0">
            <a:spAutoFit/>
          </a:bodyPr>
          <a:lstStyle/>
          <a:p>
            <a:r>
              <a:rPr lang="en-GB" sz="2400" b="1" dirty="0">
                <a:solidFill>
                  <a:schemeClr val="accent6">
                    <a:lumMod val="50000"/>
                  </a:schemeClr>
                </a:solidFill>
              </a:rPr>
              <a:t>April 2023</a:t>
            </a:r>
          </a:p>
          <a:p>
            <a:r>
              <a:rPr lang="en-GB" sz="2400" b="1" dirty="0"/>
              <a:t>BGE: J</a:t>
            </a:r>
            <a:r>
              <a:rPr lang="en-GB" sz="2400" dirty="0"/>
              <a:t>ack Henderson – he has worked well and patiently recovered from his operation.</a:t>
            </a:r>
          </a:p>
          <a:p>
            <a:endParaRPr lang="en-GB" sz="2400" dirty="0"/>
          </a:p>
          <a:p>
            <a:r>
              <a:rPr lang="en-GB" sz="2400" b="1" dirty="0"/>
              <a:t>Seniors: </a:t>
            </a:r>
            <a:r>
              <a:rPr lang="en-GB" sz="2400" dirty="0"/>
              <a:t>Peter Wright – for doing well in swimming. </a:t>
            </a:r>
          </a:p>
        </p:txBody>
      </p:sp>
    </p:spTree>
    <p:extLst>
      <p:ext uri="{BB962C8B-B14F-4D97-AF65-F5344CB8AC3E}">
        <p14:creationId xmlns:p14="http://schemas.microsoft.com/office/powerpoint/2010/main" val="2068924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174FD7-75B4-48FA-9C34-DF9768F541BA}"/>
              </a:ext>
            </a:extLst>
          </p:cNvPr>
          <p:cNvSpPr>
            <a:spLocks noGrp="1"/>
          </p:cNvSpPr>
          <p:nvPr>
            <p:ph type="subTitle" idx="1"/>
          </p:nvPr>
        </p:nvSpPr>
        <p:spPr/>
        <p:txBody>
          <a:bodyPr/>
          <a:lstStyle/>
          <a:p>
            <a:endParaRPr lang="en-GB" dirty="0"/>
          </a:p>
        </p:txBody>
      </p:sp>
      <p:sp>
        <p:nvSpPr>
          <p:cNvPr id="4" name="Title 3">
            <a:extLst>
              <a:ext uri="{FF2B5EF4-FFF2-40B4-BE49-F238E27FC236}">
                <a16:creationId xmlns:a16="http://schemas.microsoft.com/office/drawing/2014/main" id="{1361EB09-8902-4C14-8944-2AE54EDC6F94}"/>
              </a:ext>
            </a:extLst>
          </p:cNvPr>
          <p:cNvSpPr>
            <a:spLocks noGrp="1"/>
          </p:cNvSpPr>
          <p:nvPr>
            <p:ph type="ctrTitle"/>
          </p:nvPr>
        </p:nvSpPr>
        <p:spPr>
          <a:xfrm>
            <a:off x="522514" y="377371"/>
            <a:ext cx="10145485" cy="6154058"/>
          </a:xfrm>
          <a:prstGeom prst="roundRect">
            <a:avLst>
              <a:gd name="adj" fmla="val 10000"/>
            </a:avLst>
          </a:prstGeom>
          <a:blipFill rotWithShape="1">
            <a:blip r:embed="rId2">
              <a:extLst/>
            </a:blip>
            <a:srcRect/>
            <a:stretch>
              <a:fillRect t="-6000" b="-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Tree>
    <p:extLst>
      <p:ext uri="{BB962C8B-B14F-4D97-AF65-F5344CB8AC3E}">
        <p14:creationId xmlns:p14="http://schemas.microsoft.com/office/powerpoint/2010/main" val="457061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A49C3E-AC31-49F5-AB70-D8AC9E34C454}"/>
              </a:ext>
            </a:extLst>
          </p:cNvPr>
          <p:cNvSpPr>
            <a:spLocks noGrp="1"/>
          </p:cNvSpPr>
          <p:nvPr>
            <p:ph type="subTitle" idx="1"/>
          </p:nvPr>
        </p:nvSpPr>
        <p:spPr/>
        <p:txBody>
          <a:bodyPr/>
          <a:lstStyle/>
          <a:p>
            <a:endParaRPr lang="en-GB"/>
          </a:p>
        </p:txBody>
      </p:sp>
      <p:sp>
        <p:nvSpPr>
          <p:cNvPr id="4" name="Title 3">
            <a:extLst>
              <a:ext uri="{FF2B5EF4-FFF2-40B4-BE49-F238E27FC236}">
                <a16:creationId xmlns:a16="http://schemas.microsoft.com/office/drawing/2014/main" id="{2B01A23E-4318-4658-BAF6-B9933EFCDA77}"/>
              </a:ext>
            </a:extLst>
          </p:cNvPr>
          <p:cNvSpPr>
            <a:spLocks noGrp="1"/>
          </p:cNvSpPr>
          <p:nvPr>
            <p:ph type="ctrTitle"/>
          </p:nvPr>
        </p:nvSpPr>
        <p:spPr>
          <a:xfrm>
            <a:off x="972457" y="493486"/>
            <a:ext cx="10072913" cy="5834743"/>
          </a:xfrm>
          <a:prstGeom prst="roundRect">
            <a:avLst>
              <a:gd name="adj" fmla="val 10000"/>
            </a:avLst>
          </a:prstGeom>
          <a:blipFill rotWithShape="1">
            <a:blip r:embed="rId2">
              <a:extLst/>
            </a:blip>
            <a:srcRect/>
            <a:stretch>
              <a:fillRect t="-1000" b="-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Tree>
    <p:extLst>
      <p:ext uri="{BB962C8B-B14F-4D97-AF65-F5344CB8AC3E}">
        <p14:creationId xmlns:p14="http://schemas.microsoft.com/office/powerpoint/2010/main" val="32664059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1978</TotalTime>
  <Words>1285</Words>
  <Application>Microsoft Office PowerPoint</Application>
  <PresentationFormat>Widescreen</PresentationFormat>
  <Paragraphs>108</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Bookman Old Style</vt:lpstr>
      <vt:lpstr>Calibri</vt:lpstr>
      <vt:lpstr>Calibri Light</vt:lpstr>
      <vt:lpstr>Kristen ITC</vt:lpstr>
      <vt:lpstr>Times New Roman</vt:lpstr>
      <vt:lpstr>Verdana</vt:lpstr>
      <vt:lpstr>Office Theme</vt:lpstr>
      <vt:lpstr>Carrongrange High School </vt:lpstr>
      <vt:lpstr>    A message from our Headteacher  Mrs Proudlock </vt:lpstr>
      <vt:lpstr>    A message from our Headteacher  Mrs Proudlock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Summer Camping Fun @ Spoke n Boot Farm</vt:lpstr>
      <vt:lpstr>Pupils in BGE and Seniors had a fantastic time camping @ Spoke n Boot Farm.  Slip n slide fun, smores &amp; burgers on the BBQ, fresh air, campfires &amp; and fun with friends! </vt:lpstr>
      <vt:lpstr>PowerPoint Presentation</vt:lpstr>
      <vt:lpstr>The Learning Lab </vt:lpstr>
      <vt:lpstr>The Learning lab </vt:lpstr>
      <vt:lpstr>Carrongrange Football Team </vt:lpstr>
      <vt:lpstr>Carrongrange Football Team </vt:lpstr>
      <vt:lpstr>Police Scotland  Visit to Carrongrange  </vt:lpstr>
      <vt:lpstr>Police Scotland  Visit to Carrongrange </vt:lpstr>
      <vt:lpstr>PowerPoint Presentation</vt:lpstr>
      <vt:lpstr>PowerPoint Presentation</vt:lpstr>
      <vt:lpstr>  Information: </vt:lpstr>
      <vt:lpstr>Don’t forgot to follow us on Twitter and Facebook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Carrongrange High School</dc:title>
  <dc:creator>Robyn Izzard</dc:creator>
  <cp:lastModifiedBy>Ms Proudlock</cp:lastModifiedBy>
  <cp:revision>152</cp:revision>
  <dcterms:created xsi:type="dcterms:W3CDTF">2021-03-05T10:12:33Z</dcterms:created>
  <dcterms:modified xsi:type="dcterms:W3CDTF">2023-09-18T13:18:59Z</dcterms:modified>
</cp:coreProperties>
</file>